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45" r:id="rId1"/>
  </p:sldMasterIdLst>
  <p:notesMasterIdLst>
    <p:notesMasterId r:id="rId74"/>
  </p:notesMasterIdLst>
  <p:sldIdLst>
    <p:sldId id="256" r:id="rId2"/>
    <p:sldId id="288" r:id="rId3"/>
    <p:sldId id="289" r:id="rId4"/>
    <p:sldId id="290" r:id="rId5"/>
    <p:sldId id="338" r:id="rId6"/>
    <p:sldId id="257" r:id="rId7"/>
    <p:sldId id="262" r:id="rId8"/>
    <p:sldId id="263" r:id="rId9"/>
    <p:sldId id="339" r:id="rId10"/>
    <p:sldId id="340" r:id="rId11"/>
    <p:sldId id="341" r:id="rId12"/>
    <p:sldId id="342" r:id="rId13"/>
    <p:sldId id="292" r:id="rId14"/>
    <p:sldId id="291" r:id="rId15"/>
    <p:sldId id="273" r:id="rId16"/>
    <p:sldId id="264" r:id="rId17"/>
    <p:sldId id="300" r:id="rId18"/>
    <p:sldId id="297" r:id="rId19"/>
    <p:sldId id="298" r:id="rId20"/>
    <p:sldId id="299" r:id="rId21"/>
    <p:sldId id="301" r:id="rId22"/>
    <p:sldId id="295" r:id="rId23"/>
    <p:sldId id="265" r:id="rId24"/>
    <p:sldId id="261" r:id="rId25"/>
    <p:sldId id="294" r:id="rId26"/>
    <p:sldId id="266" r:id="rId27"/>
    <p:sldId id="267" r:id="rId28"/>
    <p:sldId id="308" r:id="rId29"/>
    <p:sldId id="312" r:id="rId30"/>
    <p:sldId id="296" r:id="rId31"/>
    <p:sldId id="270" r:id="rId32"/>
    <p:sldId id="271" r:id="rId33"/>
    <p:sldId id="272" r:id="rId34"/>
    <p:sldId id="302" r:id="rId35"/>
    <p:sldId id="303" r:id="rId36"/>
    <p:sldId id="304" r:id="rId37"/>
    <p:sldId id="335" r:id="rId38"/>
    <p:sldId id="306" r:id="rId39"/>
    <p:sldId id="334" r:id="rId40"/>
    <p:sldId id="307" r:id="rId41"/>
    <p:sldId id="316" r:id="rId42"/>
    <p:sldId id="317" r:id="rId43"/>
    <p:sldId id="330" r:id="rId44"/>
    <p:sldId id="318" r:id="rId45"/>
    <p:sldId id="280" r:id="rId46"/>
    <p:sldId id="320" r:id="rId47"/>
    <p:sldId id="281" r:id="rId48"/>
    <p:sldId id="346" r:id="rId49"/>
    <p:sldId id="282" r:id="rId50"/>
    <p:sldId id="313" r:id="rId51"/>
    <p:sldId id="315" r:id="rId52"/>
    <p:sldId id="336" r:id="rId53"/>
    <p:sldId id="347" r:id="rId54"/>
    <p:sldId id="321" r:id="rId55"/>
    <p:sldId id="322" r:id="rId56"/>
    <p:sldId id="329" r:id="rId57"/>
    <p:sldId id="324" r:id="rId58"/>
    <p:sldId id="325" r:id="rId59"/>
    <p:sldId id="326" r:id="rId60"/>
    <p:sldId id="284" r:id="rId61"/>
    <p:sldId id="331" r:id="rId62"/>
    <p:sldId id="337" r:id="rId63"/>
    <p:sldId id="332" r:id="rId64"/>
    <p:sldId id="343" r:id="rId65"/>
    <p:sldId id="333" r:id="rId66"/>
    <p:sldId id="345" r:id="rId67"/>
    <p:sldId id="344" r:id="rId68"/>
    <p:sldId id="309" r:id="rId69"/>
    <p:sldId id="310" r:id="rId70"/>
    <p:sldId id="285" r:id="rId71"/>
    <p:sldId id="286" r:id="rId72"/>
    <p:sldId id="348" r:id="rId7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FD8CC-C182-456F-B721-340354D94C2F}" type="datetimeFigureOut">
              <a:rPr lang="es-CO" smtClean="0"/>
              <a:t>15/03/2017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7799F-AE4D-42FD-8C75-98D0A3C3B3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3042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aseline="0" dirty="0"/>
              <a:t>La complejidad y riesgo de un proyecto dependen del grado de certeza y acuerdo que tenga el proyecto (con respecto a los requerimientos del proyecto)</a:t>
            </a:r>
          </a:p>
          <a:p>
            <a:r>
              <a:rPr lang="es-MX" baseline="0" dirty="0"/>
              <a:t>Un proyecto con alto grado de certeza y donde existe un alto grado de acuerdo con respecto a los requerimientos es un proyecto simple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No existen soluciones “correctas” o “equivocadas” sino</a:t>
            </a:r>
            <a:r>
              <a:rPr lang="es-MX" baseline="0" dirty="0"/>
              <a:t> soluciones mal aplicadas al tipo de producto a desarrollar, se debe buscar la solución adecuada de acuerdo al tipo de proyecto.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baseline="0" dirty="0"/>
              <a:t>Las metodologías agiles son una excelente solución para muchas situaciones, no para todas las situaciones.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baseline="0" dirty="0"/>
              <a:t>Las metodologías agiles están particularmente bien diseñadas para dominios complejos, en donde la habilidad para explorar, inspeccionar y adaptarse es critica.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baseline="0" dirty="0"/>
              <a:t>Las metodologías agiles también pueden ser usadas para dominios simples, puede no ser la mejor alternativa. 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7799F-AE4D-42FD-8C75-98D0A3C3B313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8242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/>
              <a:t>El nombre "</a:t>
            </a:r>
            <a:r>
              <a:rPr lang="es-MX" sz="1200" dirty="0" err="1"/>
              <a:t>scrum</a:t>
            </a:r>
            <a:r>
              <a:rPr lang="es-MX" sz="1200" dirty="0"/>
              <a:t>“ sale de un de las formaciones más reconocibles del rugby, es una puja frente a frente, de un grupo de cada equipo, que se presentan agachados y agarrados, para comenzar a empujar con el fin de obtener el balón que ha sido lanzado en medio de ellos y sin tocarlo con la mano. </a:t>
            </a:r>
            <a:r>
              <a:rPr lang="es-MX" sz="1200" b="1" dirty="0"/>
              <a:t>El equipo</a:t>
            </a:r>
            <a:r>
              <a:rPr lang="es-MX" sz="1200" b="1" baseline="0" dirty="0"/>
              <a:t> trata de ganar distancia como una unidad</a:t>
            </a:r>
            <a:r>
              <a:rPr lang="es-MX" sz="1200" baseline="0" dirty="0"/>
              <a:t>. </a:t>
            </a:r>
            <a:endParaRPr lang="es-MX" sz="1200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7799F-AE4D-42FD-8C75-98D0A3C3B313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3247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Scrum se basa en la teoría de control de procesos empíricos o empirismo. El empirismo afirma que el conocimiento viene de la experiencia y la toma de decisiones sobre la base de lo que se conoce.</a:t>
            </a:r>
          </a:p>
          <a:p>
            <a:endParaRPr lang="es-MX" dirty="0"/>
          </a:p>
          <a:p>
            <a:r>
              <a:rPr lang="es-MX" dirty="0"/>
              <a:t>Tres pilares sostienen cada aplicación de control de proceso empírico: la transparencia, la inspección, y la adaptación.</a:t>
            </a:r>
          </a:p>
          <a:p>
            <a:endParaRPr lang="es-MX" dirty="0"/>
          </a:p>
          <a:p>
            <a:r>
              <a:rPr lang="es-ES" b="1" dirty="0">
                <a:effectLst/>
              </a:rPr>
              <a:t>Transparencia: </a:t>
            </a:r>
            <a:r>
              <a:rPr lang="es-ES" dirty="0">
                <a:effectLst/>
              </a:rPr>
              <a:t>Aspectos importantes del proceso deben ser visibles a los responsables de los resultados. </a:t>
            </a:r>
          </a:p>
          <a:p>
            <a:r>
              <a:rPr lang="es-MX" b="1" dirty="0"/>
              <a:t>Inspección: </a:t>
            </a:r>
            <a:r>
              <a:rPr lang="es-MX" b="0" dirty="0"/>
              <a:t>Los</a:t>
            </a:r>
            <a:r>
              <a:rPr lang="es-MX" b="0" baseline="0" dirty="0"/>
              <a:t> usuarios de </a:t>
            </a:r>
            <a:r>
              <a:rPr lang="es-MX" dirty="0"/>
              <a:t>Scrum deben inspeccionar con frecuencia los artefactos de Scrum y el progreso hacia la meta para detectar variaciones indeseables.</a:t>
            </a:r>
          </a:p>
          <a:p>
            <a:r>
              <a:rPr lang="es-MX" b="1" dirty="0"/>
              <a:t>Adaptación</a:t>
            </a:r>
            <a:r>
              <a:rPr lang="es-MX" dirty="0"/>
              <a:t>: Si un inspector determina que uno o más aspectos de un proceso se desvían fuera de los límites aceptables, y que el producto resultante será inaceptable, el proceso o el material que está siendo procesado deben ser ajustados.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7799F-AE4D-42FD-8C75-98D0A3C3B313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8801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 Scrum Master se asegura de que el equipo de desarrollo mantenga la</a:t>
            </a:r>
            <a:r>
              <a:rPr lang="es-MX" baseline="0" dirty="0"/>
              <a:t> reunión, pero es responsabilidad del equipo dirigir la reunión.</a:t>
            </a:r>
          </a:p>
          <a:p>
            <a:r>
              <a:rPr lang="es-MX" baseline="0" dirty="0"/>
              <a:t>El Scrum Master alecciona al equipo en la correcta realización del </a:t>
            </a:r>
            <a:r>
              <a:rPr lang="es-MX" baseline="0" dirty="0" err="1"/>
              <a:t>Daily</a:t>
            </a:r>
            <a:r>
              <a:rPr lang="es-MX" baseline="0" dirty="0"/>
              <a:t> Scrum, como parte de su aleccionamiento podría participar en alguna de las reuniones.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7799F-AE4D-42FD-8C75-98D0A3C3B313}" type="slidenum">
              <a:rPr lang="es-CO" smtClean="0"/>
              <a:t>37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7932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 Scrum Master se asegura de que el equipo de desarrollo mantenga la</a:t>
            </a:r>
            <a:r>
              <a:rPr lang="es-MX" baseline="0" dirty="0"/>
              <a:t> reunión, pero es responsabilidad del equipo dirigir la reunión.</a:t>
            </a:r>
          </a:p>
          <a:p>
            <a:r>
              <a:rPr lang="es-MX" baseline="0" dirty="0"/>
              <a:t>El Scrum Master alecciona al equipo en la correcta realización del </a:t>
            </a:r>
            <a:r>
              <a:rPr lang="es-MX" baseline="0" dirty="0" err="1"/>
              <a:t>Daily</a:t>
            </a:r>
            <a:r>
              <a:rPr lang="es-MX" baseline="0" dirty="0"/>
              <a:t> Scrum, como parte de su aleccionamiento podría participar en alguna de las reuniones.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7799F-AE4D-42FD-8C75-98D0A3C3B313}" type="slidenum">
              <a:rPr lang="es-CO" smtClean="0"/>
              <a:t>38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534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 Scrum Master se asegura de que el equipo de desarrollo mantenga la</a:t>
            </a:r>
            <a:r>
              <a:rPr lang="es-MX" baseline="0" dirty="0"/>
              <a:t> reunión, pero es responsabilidad del equipo dirigir la reunión.</a:t>
            </a:r>
          </a:p>
          <a:p>
            <a:r>
              <a:rPr lang="es-MX" baseline="0" dirty="0"/>
              <a:t>El Scrum Master alecciona al equipo en la correcta realización del </a:t>
            </a:r>
            <a:r>
              <a:rPr lang="es-MX" baseline="0" dirty="0" err="1"/>
              <a:t>Daily</a:t>
            </a:r>
            <a:r>
              <a:rPr lang="es-MX" baseline="0" dirty="0"/>
              <a:t> Scrum, como parte de su aleccionamiento podría participar en alguna de las reuniones.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7799F-AE4D-42FD-8C75-98D0A3C3B313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1698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 Scrum Master se asegura de que el equipo de desarrollo mantenga la</a:t>
            </a:r>
            <a:r>
              <a:rPr lang="es-MX" baseline="0" dirty="0"/>
              <a:t> reunión, pero es responsabilidad del equipo dirigir la reunión.</a:t>
            </a:r>
          </a:p>
          <a:p>
            <a:r>
              <a:rPr lang="es-MX" baseline="0" dirty="0"/>
              <a:t>El Scrum Master alecciona al equipo en la correcta realización del </a:t>
            </a:r>
            <a:r>
              <a:rPr lang="es-MX" baseline="0" dirty="0" err="1"/>
              <a:t>Daily</a:t>
            </a:r>
            <a:r>
              <a:rPr lang="es-MX" baseline="0" dirty="0"/>
              <a:t> Scrum, como parte de su aleccionamiento podría participar en alguna de las reuniones.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7799F-AE4D-42FD-8C75-98D0A3C3B313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8562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 Scrum Master se asegura de que el equipo de desarrollo mantenga la</a:t>
            </a:r>
            <a:r>
              <a:rPr lang="es-MX" baseline="0" dirty="0"/>
              <a:t> reunión, pero es responsabilidad del equipo dirigir la reunión.</a:t>
            </a:r>
          </a:p>
          <a:p>
            <a:r>
              <a:rPr lang="es-MX" baseline="0" dirty="0"/>
              <a:t>El Scrum Master alecciona al equipo en la correcta realización del </a:t>
            </a:r>
            <a:r>
              <a:rPr lang="es-MX" baseline="0" dirty="0" err="1"/>
              <a:t>Daily</a:t>
            </a:r>
            <a:r>
              <a:rPr lang="es-MX" baseline="0" dirty="0"/>
              <a:t> Scrum, como parte de su aleccionamiento podría participar en alguna de las reuniones.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7799F-AE4D-42FD-8C75-98D0A3C3B313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5530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 Scrum Master se asegura de que el equipo de desarrollo mantenga la</a:t>
            </a:r>
            <a:r>
              <a:rPr lang="es-MX" baseline="0" dirty="0"/>
              <a:t> reunión, pero es responsabilidad del equipo dirigir la reunión.</a:t>
            </a:r>
          </a:p>
          <a:p>
            <a:r>
              <a:rPr lang="es-MX" baseline="0" dirty="0"/>
              <a:t>El Scrum Master alecciona al equipo en la correcta realización del </a:t>
            </a:r>
            <a:r>
              <a:rPr lang="es-MX" baseline="0" dirty="0" err="1"/>
              <a:t>Daily</a:t>
            </a:r>
            <a:r>
              <a:rPr lang="es-MX" baseline="0" dirty="0"/>
              <a:t> Scrum, como parte de su aleccionamiento podría participar en alguna de las reuniones.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7799F-AE4D-42FD-8C75-98D0A3C3B313}" type="slidenum">
              <a:rPr lang="es-CO" smtClean="0"/>
              <a:t>42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227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Las tareas</a:t>
            </a:r>
            <a:r>
              <a:rPr lang="es-MX" baseline="0" dirty="0"/>
              <a:t> se definen de tal forma que sean menores a 8 horas</a:t>
            </a:r>
            <a:endParaRPr lang="es-MX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7799F-AE4D-42FD-8C75-98D0A3C3B313}" type="slidenum">
              <a:rPr lang="es-CO" smtClean="0"/>
              <a:t>43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838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 forma de comunicación mas efectiva es conversación directa usando un tablero como apoyo,</a:t>
            </a:r>
            <a:r>
              <a:rPr lang="es-MX" baseline="0" dirty="0"/>
              <a:t> la menos efectiva por medio de documentos en papel</a:t>
            </a:r>
            <a:endParaRPr lang="es-MX" dirty="0"/>
          </a:p>
          <a:p>
            <a:r>
              <a:rPr lang="es-MX" dirty="0"/>
              <a:t>Como es mas efectiva</a:t>
            </a:r>
            <a:r>
              <a:rPr lang="es-MX" baseline="0" dirty="0"/>
              <a:t> la comunicación de forma directa, las metodologías agiles buscan la comunicación directa, todo el equipo trabajando en el mismo ambiente de trabajo, disponibilidad permanente de quién define los requerimientos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7799F-AE4D-42FD-8C75-98D0A3C3B313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94896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 Scrum Master se asegura de que el equipo de desarrollo mantenga la</a:t>
            </a:r>
            <a:r>
              <a:rPr lang="es-MX" baseline="0" dirty="0"/>
              <a:t> reunión, pero es responsabilidad del equipo dirigir la reunión.</a:t>
            </a:r>
          </a:p>
          <a:p>
            <a:r>
              <a:rPr lang="es-MX" baseline="0" dirty="0"/>
              <a:t>El Scrum Master alecciona al equipo en la correcta realización del </a:t>
            </a:r>
            <a:r>
              <a:rPr lang="es-MX" baseline="0" dirty="0" err="1"/>
              <a:t>Daily</a:t>
            </a:r>
            <a:r>
              <a:rPr lang="es-MX" baseline="0" dirty="0"/>
              <a:t> Scrum, como parte de su aleccionamiento podría participar en alguna de las reuniones.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7799F-AE4D-42FD-8C75-98D0A3C3B313}" type="slidenum">
              <a:rPr lang="es-CO" smtClean="0"/>
              <a:t>44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0098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 Scrum Master se asegura de que el equipo de desarrollo mantenga la</a:t>
            </a:r>
            <a:r>
              <a:rPr lang="es-MX" baseline="0" dirty="0"/>
              <a:t> reunión, pero es responsabilidad del equipo dirigir la reunión.</a:t>
            </a:r>
          </a:p>
          <a:p>
            <a:r>
              <a:rPr lang="es-MX" baseline="0" dirty="0"/>
              <a:t>El Scrum Master alecciona al equipo en la correcta realización del </a:t>
            </a:r>
            <a:r>
              <a:rPr lang="es-MX" baseline="0" dirty="0" err="1"/>
              <a:t>Daily</a:t>
            </a:r>
            <a:r>
              <a:rPr lang="es-MX" baseline="0" dirty="0"/>
              <a:t> Scrum, como parte de su aleccionamiento podría participar en alguna de las reuniones.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7799F-AE4D-42FD-8C75-98D0A3C3B313}" type="slidenum">
              <a:rPr lang="es-CO" smtClean="0"/>
              <a:t>45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6645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 Scrum Master se asegura de que el equipo de desarrollo mantenga la</a:t>
            </a:r>
            <a:r>
              <a:rPr lang="es-MX" baseline="0" dirty="0"/>
              <a:t> reunión, pero es responsabilidad del equipo dirigir la reunión.</a:t>
            </a:r>
          </a:p>
          <a:p>
            <a:r>
              <a:rPr lang="es-MX" baseline="0" dirty="0"/>
              <a:t>El Scrum Master alecciona al equipo en la correcta realización del </a:t>
            </a:r>
            <a:r>
              <a:rPr lang="es-MX" baseline="0" dirty="0" err="1"/>
              <a:t>Daily</a:t>
            </a:r>
            <a:r>
              <a:rPr lang="es-MX" baseline="0" dirty="0"/>
              <a:t> Scrum, como parte de su aleccionamiento podría participar en alguna de las reuniones.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7799F-AE4D-42FD-8C75-98D0A3C3B313}" type="slidenum">
              <a:rPr lang="es-CO" smtClean="0"/>
              <a:t>46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7335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Todo</a:t>
            </a:r>
            <a:r>
              <a:rPr lang="es-MX" baseline="0" dirty="0"/>
              <a:t> el que pueda dar retroalimentación al equipo</a:t>
            </a:r>
          </a:p>
          <a:p>
            <a:r>
              <a:rPr lang="es-MX" baseline="0" dirty="0"/>
              <a:t>Demora 4 horas para un Sprint de un mes, proporcional para Sprint menores</a:t>
            </a:r>
            <a:endParaRPr lang="es-MX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7799F-AE4D-42FD-8C75-98D0A3C3B313}" type="slidenum">
              <a:rPr lang="es-CO" smtClean="0"/>
              <a:t>47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520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Todo</a:t>
            </a:r>
            <a:r>
              <a:rPr lang="es-MX" baseline="0" dirty="0"/>
              <a:t> el que pueda dar retroalimentación al equipo</a:t>
            </a:r>
          </a:p>
          <a:p>
            <a:r>
              <a:rPr lang="es-MX" baseline="0" dirty="0"/>
              <a:t>Demora 4 horas para un Sprint de un mes, proporcional para Sprint menores</a:t>
            </a:r>
            <a:endParaRPr lang="es-MX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7799F-AE4D-42FD-8C75-98D0A3C3B313}" type="slidenum">
              <a:rPr lang="es-CO" smtClean="0"/>
              <a:t>48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2891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 Scrum Master se asegura de que el equipo de desarrollo mantenga la</a:t>
            </a:r>
            <a:r>
              <a:rPr lang="es-MX" baseline="0" dirty="0"/>
              <a:t> reunión, pero es responsabilidad del equipo dirigir la reunión.</a:t>
            </a:r>
          </a:p>
          <a:p>
            <a:r>
              <a:rPr lang="es-MX" baseline="0" dirty="0"/>
              <a:t>El Scrum Master alecciona al equipo en la correcta realización del </a:t>
            </a:r>
            <a:r>
              <a:rPr lang="es-MX" baseline="0" dirty="0" err="1"/>
              <a:t>Daily</a:t>
            </a:r>
            <a:r>
              <a:rPr lang="es-MX" baseline="0" dirty="0"/>
              <a:t> Scrum, como parte de su aleccionamiento podría participar en alguna de las reuniones.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7799F-AE4D-42FD-8C75-98D0A3C3B313}" type="slidenum">
              <a:rPr lang="es-CO" smtClean="0"/>
              <a:t>56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78184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Las historias</a:t>
            </a:r>
            <a:r>
              <a:rPr lang="es-MX" baseline="0" dirty="0"/>
              <a:t> de usuario no son parte del Framework de Scrum, sin embargo son la práctica Ágil mas usada por los equipos Scrum para documentar requerimientos</a:t>
            </a:r>
            <a:endParaRPr lang="es-MX" dirty="0"/>
          </a:p>
          <a:p>
            <a:r>
              <a:rPr lang="es-MX" dirty="0"/>
              <a:t>La conversación se realiza: En la planeación del sprint, cuando esta siendo diseñada, creada y</a:t>
            </a:r>
            <a:r>
              <a:rPr lang="es-MX" baseline="0" dirty="0"/>
              <a:t> probada durante el sprint. La conversación es principalmente verbal, pero puede ser soportada con documentación (ej. referencia a un documento regulatorio o borradores de interfaz de usuario)</a:t>
            </a:r>
            <a:endParaRPr lang="es-MX" dirty="0"/>
          </a:p>
          <a:p>
            <a:endParaRPr lang="es-CO" dirty="0"/>
          </a:p>
          <a:p>
            <a:r>
              <a:rPr lang="es-CO" dirty="0"/>
              <a:t>Independiente</a:t>
            </a:r>
          </a:p>
          <a:p>
            <a:r>
              <a:rPr lang="es-CO" dirty="0"/>
              <a:t>Negociable</a:t>
            </a:r>
          </a:p>
          <a:p>
            <a:r>
              <a:rPr lang="es-CO" dirty="0"/>
              <a:t>Valiosa para el cliente</a:t>
            </a:r>
          </a:p>
          <a:p>
            <a:r>
              <a:rPr lang="es-CO" dirty="0"/>
              <a:t>Estimable</a:t>
            </a:r>
          </a:p>
          <a:p>
            <a:r>
              <a:rPr lang="es-CO" dirty="0"/>
              <a:t>Small (Pequeña)</a:t>
            </a:r>
          </a:p>
          <a:p>
            <a:r>
              <a:rPr lang="es-CO" dirty="0" err="1"/>
              <a:t>Testeable</a:t>
            </a:r>
            <a:endParaRPr lang="es-MX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CMMI Y TSP</a:t>
            </a:r>
            <a:endParaRPr lang="es-MX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9536C7-BEF4-4B55-8958-32130EDBA776}" type="slidenum">
              <a:rPr lang="es-MX" smtClean="0"/>
              <a:pPr>
                <a:defRPr/>
              </a:pPr>
              <a:t>61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51081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Las historias</a:t>
            </a:r>
            <a:r>
              <a:rPr lang="es-MX" baseline="0" dirty="0"/>
              <a:t> de usuario no son parte del Framework de Scrum, sin embargo son la práctica Ágil mas usada por los equipos Scrum para documentar requerimientos</a:t>
            </a:r>
            <a:endParaRPr lang="es-MX" dirty="0"/>
          </a:p>
          <a:p>
            <a:r>
              <a:rPr lang="es-MX" dirty="0"/>
              <a:t>La conversación se realiza: En la planeación del sprint, cuando esta siendo diseñada, creada y</a:t>
            </a:r>
            <a:r>
              <a:rPr lang="es-MX" baseline="0" dirty="0"/>
              <a:t> probada durante el sprint. La conversación es principalmente verbal, pero puede ser soportada con documentación (ej. referencia a un documento regulatorio o borradores de interfaz de usuario)</a:t>
            </a:r>
            <a:endParaRPr lang="es-MX" dirty="0"/>
          </a:p>
          <a:p>
            <a:endParaRPr lang="es-CO" dirty="0"/>
          </a:p>
          <a:p>
            <a:r>
              <a:rPr lang="es-CO" dirty="0"/>
              <a:t>Independiente</a:t>
            </a:r>
          </a:p>
          <a:p>
            <a:r>
              <a:rPr lang="es-CO" dirty="0"/>
              <a:t>Negociable</a:t>
            </a:r>
          </a:p>
          <a:p>
            <a:r>
              <a:rPr lang="es-CO" dirty="0"/>
              <a:t>Valiosa para el cliente</a:t>
            </a:r>
          </a:p>
          <a:p>
            <a:r>
              <a:rPr lang="es-CO" dirty="0"/>
              <a:t>Estimable</a:t>
            </a:r>
          </a:p>
          <a:p>
            <a:r>
              <a:rPr lang="es-CO" dirty="0"/>
              <a:t>Small (Pequeña)</a:t>
            </a:r>
          </a:p>
          <a:p>
            <a:r>
              <a:rPr lang="es-CO" dirty="0" err="1"/>
              <a:t>Testeable</a:t>
            </a:r>
            <a:endParaRPr lang="es-MX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CMMI Y TSP</a:t>
            </a:r>
            <a:endParaRPr lang="es-MX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9536C7-BEF4-4B55-8958-32130EDBA776}" type="slidenum">
              <a:rPr lang="es-MX" smtClean="0"/>
              <a:pPr>
                <a:defRPr/>
              </a:pPr>
              <a:t>62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9387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Las historias</a:t>
            </a:r>
            <a:r>
              <a:rPr lang="es-MX" baseline="0" dirty="0"/>
              <a:t> de usuario no son parte del Framework de Scrum, sin embargo son la práctica Ágil mas usada por los equipos Scrum para documentar requerimientos</a:t>
            </a:r>
            <a:endParaRPr lang="es-MX" dirty="0"/>
          </a:p>
          <a:p>
            <a:r>
              <a:rPr lang="es-MX" dirty="0"/>
              <a:t>La conversación se realiza: En la planeación del sprint, cuando esta siendo diseñada, creada y</a:t>
            </a:r>
            <a:r>
              <a:rPr lang="es-MX" baseline="0" dirty="0"/>
              <a:t> probada durante el sprint. La conversación es principalmente verbal, pero puede ser soportada con documentación (ej. referencia a un documento regulatorio o borradores de interfaz de usuario)</a:t>
            </a:r>
            <a:endParaRPr lang="es-MX" dirty="0"/>
          </a:p>
          <a:p>
            <a:endParaRPr lang="es-CO" dirty="0"/>
          </a:p>
          <a:p>
            <a:r>
              <a:rPr lang="es-CO" dirty="0"/>
              <a:t>Independiente</a:t>
            </a:r>
          </a:p>
          <a:p>
            <a:r>
              <a:rPr lang="es-CO" dirty="0"/>
              <a:t>Negociable</a:t>
            </a:r>
          </a:p>
          <a:p>
            <a:r>
              <a:rPr lang="es-CO" dirty="0"/>
              <a:t>Valiosa para el cliente</a:t>
            </a:r>
          </a:p>
          <a:p>
            <a:r>
              <a:rPr lang="es-CO" dirty="0"/>
              <a:t>Estimable</a:t>
            </a:r>
          </a:p>
          <a:p>
            <a:r>
              <a:rPr lang="es-CO" dirty="0"/>
              <a:t>Small (Pequeña)</a:t>
            </a:r>
          </a:p>
          <a:p>
            <a:r>
              <a:rPr lang="es-CO" dirty="0" err="1"/>
              <a:t>Testeable</a:t>
            </a:r>
            <a:endParaRPr lang="es-MX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CMMI Y TSP</a:t>
            </a:r>
            <a:endParaRPr lang="es-MX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9536C7-BEF4-4B55-8958-32130EDBA776}" type="slidenum">
              <a:rPr lang="es-MX" smtClean="0"/>
              <a:pPr>
                <a:defRPr/>
              </a:pPr>
              <a:t>63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76161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Las historias</a:t>
            </a:r>
            <a:r>
              <a:rPr lang="es-MX" baseline="0" dirty="0"/>
              <a:t> de usuario no son parte del Framework de Scrum, sin embargo son la práctica Ágil mas usada por los equipos Scrum para documentar requerimientos</a:t>
            </a:r>
            <a:endParaRPr lang="es-MX" dirty="0"/>
          </a:p>
          <a:p>
            <a:r>
              <a:rPr lang="es-MX" dirty="0"/>
              <a:t>La conversación se realiza: En la planeación del sprint, cuando esta siendo diseñada, creada y</a:t>
            </a:r>
            <a:r>
              <a:rPr lang="es-MX" baseline="0" dirty="0"/>
              <a:t> probada durante el sprint. La conversación es principalmente verbal, pero puede ser soportada con documentación (ej. referencia a un documento regulatorio o borradores de interfaz de usuario)</a:t>
            </a:r>
            <a:endParaRPr lang="es-MX" dirty="0"/>
          </a:p>
          <a:p>
            <a:endParaRPr lang="es-CO" dirty="0"/>
          </a:p>
          <a:p>
            <a:r>
              <a:rPr lang="es-CO" dirty="0"/>
              <a:t>Independiente</a:t>
            </a:r>
          </a:p>
          <a:p>
            <a:r>
              <a:rPr lang="es-CO" dirty="0"/>
              <a:t>Negociable</a:t>
            </a:r>
          </a:p>
          <a:p>
            <a:r>
              <a:rPr lang="es-CO" dirty="0"/>
              <a:t>Valiosa para el cliente</a:t>
            </a:r>
          </a:p>
          <a:p>
            <a:r>
              <a:rPr lang="es-CO" dirty="0"/>
              <a:t>Estimable</a:t>
            </a:r>
          </a:p>
          <a:p>
            <a:r>
              <a:rPr lang="es-CO" dirty="0"/>
              <a:t>Small (Pequeña)</a:t>
            </a:r>
          </a:p>
          <a:p>
            <a:r>
              <a:rPr lang="es-CO" dirty="0" err="1"/>
              <a:t>Testeable</a:t>
            </a:r>
            <a:endParaRPr lang="es-MX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CMMI Y TSP</a:t>
            </a:r>
            <a:endParaRPr lang="es-MX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9536C7-BEF4-4B55-8958-32130EDBA776}" type="slidenum">
              <a:rPr lang="es-MX" smtClean="0"/>
              <a:pPr>
                <a:defRPr/>
              </a:pPr>
              <a:t>64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36173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51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 desarrollo ágil no es una metodología en sí </a:t>
            </a:r>
            <a:r>
              <a:rPr lang="es-MX" dirty="0" err="1"/>
              <a:t>mismo.Es</a:t>
            </a:r>
            <a:r>
              <a:rPr lang="es-MX" dirty="0"/>
              <a:t> un término incluyente que describe varias metodologías ágiles. En la firma del Manifiesto Ágil (Agile </a:t>
            </a:r>
            <a:r>
              <a:rPr lang="es-MX" dirty="0" err="1"/>
              <a:t>Manifesto</a:t>
            </a:r>
            <a:r>
              <a:rPr lang="es-MX" dirty="0"/>
              <a:t>) de 2001, estas metodologías incluían el Scrum, XP, </a:t>
            </a:r>
            <a:r>
              <a:rPr lang="es-MX" dirty="0" err="1"/>
              <a:t>Crystal</a:t>
            </a:r>
            <a:r>
              <a:rPr lang="es-MX" dirty="0"/>
              <a:t>, FDD y DSDM. Desde entonces, también han emergido las prácticas eficientes como una valiosa metodología ágil y, por tanto, se han incluido bajo el paraguas del desarrollo ágil.</a:t>
            </a:r>
          </a:p>
          <a:p>
            <a:endParaRPr lang="es-MX" dirty="0"/>
          </a:p>
          <a:p>
            <a:r>
              <a:rPr lang="es-MX" dirty="0"/>
              <a:t>Cada metodología ágil tiene un enfoque ligeramente diferente para implementar los valores básicos del Manifiesto Ágil (Agile </a:t>
            </a:r>
            <a:r>
              <a:rPr lang="es-MX" dirty="0" err="1"/>
              <a:t>Manifesto</a:t>
            </a:r>
            <a:r>
              <a:rPr lang="es-MX" dirty="0"/>
              <a:t>), exactamente igual que muchos lenguajes de computación manifiestan las características principales de la programación orientada a objetos de maneras diferentes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7799F-AE4D-42FD-8C75-98D0A3C3B313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63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 desarrollo ágil no es una metodología en sí </a:t>
            </a:r>
            <a:r>
              <a:rPr lang="es-MX" dirty="0" err="1"/>
              <a:t>mismo.Es</a:t>
            </a:r>
            <a:r>
              <a:rPr lang="es-MX" dirty="0"/>
              <a:t> un término incluyente que describe varias metodologías ágiles. En la firma del Manifiesto Ágil (Agile </a:t>
            </a:r>
            <a:r>
              <a:rPr lang="es-MX" dirty="0" err="1"/>
              <a:t>Manifesto</a:t>
            </a:r>
            <a:r>
              <a:rPr lang="es-MX" dirty="0"/>
              <a:t>) de 2001, estas metodologías incluían el Scrum, XP, </a:t>
            </a:r>
            <a:r>
              <a:rPr lang="es-MX" dirty="0" err="1"/>
              <a:t>Crystal</a:t>
            </a:r>
            <a:r>
              <a:rPr lang="es-MX" dirty="0"/>
              <a:t>, FDD y DSDM. Desde entonces, también han emergido las prácticas eficientes como una valiosa metodología ágil y, por tanto, se han incluido bajo el paraguas del desarrollo ágil.</a:t>
            </a:r>
          </a:p>
          <a:p>
            <a:endParaRPr lang="es-MX" dirty="0"/>
          </a:p>
          <a:p>
            <a:r>
              <a:rPr lang="es-MX" dirty="0"/>
              <a:t>Cada metodología ágil tiene un enfoque ligeramente diferente para implementar los valores básicos del Manifiesto Ágil (Agile </a:t>
            </a:r>
            <a:r>
              <a:rPr lang="es-MX" dirty="0" err="1"/>
              <a:t>Manifesto</a:t>
            </a:r>
            <a:r>
              <a:rPr lang="es-MX" dirty="0"/>
              <a:t>), exactamente igual que muchos lenguajes de computación manifiestan las características principales de la programación orientada a objetos de maneras diferentes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7799F-AE4D-42FD-8C75-98D0A3C3B313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0416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</a:t>
            </a:r>
            <a:r>
              <a:rPr lang="es-MX" baseline="0" dirty="0"/>
              <a:t> ejercicio práctico sugerido es el </a:t>
            </a:r>
            <a:r>
              <a:rPr lang="es-MX" baseline="0" dirty="0" err="1"/>
              <a:t>Ball</a:t>
            </a:r>
            <a:r>
              <a:rPr lang="es-MX" baseline="0" dirty="0"/>
              <a:t> Point </a:t>
            </a:r>
            <a:r>
              <a:rPr lang="es-MX" baseline="0" dirty="0" err="1"/>
              <a:t>Game</a:t>
            </a:r>
            <a:r>
              <a:rPr lang="es-MX" baseline="0" dirty="0"/>
              <a:t> https://borisgloger.com/wp-content/uploads/2011/08/Ball_Point_Game.pdf?0190af</a:t>
            </a:r>
          </a:p>
          <a:p>
            <a:r>
              <a:rPr lang="es-MX" baseline="0" dirty="0"/>
              <a:t>Sin embargo se podría hacer otra dinámica que tenga como objetivo el aprendizaje de valores o prácticas ágiles.</a:t>
            </a:r>
            <a:endParaRPr lang="es-MX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CMMI Y TSP</a:t>
            </a:r>
            <a:endParaRPr lang="es-MX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9536C7-BEF4-4B55-8958-32130EDBA776}" type="slidenum">
              <a:rPr lang="es-MX" smtClean="0"/>
              <a:pPr>
                <a:defRPr/>
              </a:pPr>
              <a:t>15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070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En proyectos tradicionales el cliente (usuario) obtiene</a:t>
            </a:r>
            <a:r>
              <a:rPr lang="es-MX" baseline="0" dirty="0"/>
              <a:t> verdadero valor al final del proyecto, cuando recibe el completo.</a:t>
            </a:r>
          </a:p>
          <a:p>
            <a:r>
              <a:rPr lang="es-MX" dirty="0"/>
              <a:t>En proyectos agiles el cliente va obteniendo valor continuamente al ir recibiendo</a:t>
            </a:r>
            <a:r>
              <a:rPr lang="es-MX" baseline="0" dirty="0"/>
              <a:t> de forma continua incrementos del producto, sin tener que esperar al final del proyecto, </a:t>
            </a:r>
            <a:r>
              <a:rPr lang="es-MX" sz="1200" baseline="0" dirty="0"/>
              <a:t>d</a:t>
            </a:r>
            <a:r>
              <a:rPr lang="es-MX" sz="1200" dirty="0"/>
              <a:t>e esta manera el cliente puede </a:t>
            </a:r>
            <a:r>
              <a:rPr lang="es-MX" sz="1200" b="1" dirty="0"/>
              <a:t>empezar antes a recuperar su inversión </a:t>
            </a:r>
            <a:r>
              <a:rPr lang="es-MX" sz="1200" dirty="0"/>
              <a:t>comenzando a utilizar un producto al que sólo le faltan características poco relevantes y  puede sacar al mercado un producto antes que su competidor, puede ir adaptándolo mejor a las necesidades de los clientes y hacer frente a urgencias o nuevas peticiones.</a:t>
            </a:r>
          </a:p>
          <a:p>
            <a:pPr>
              <a:buNone/>
            </a:pPr>
            <a:r>
              <a:rPr lang="es-MX" sz="1200" b="1" dirty="0"/>
              <a:t>Ley de Pareto : el 20% del esfuerzo proporciona el 80% del valor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Con este enfoque el cliente puede dirigir sistemáticamente en cada iteración los resultados que se van obteniendo.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7799F-AE4D-42FD-8C75-98D0A3C3B313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900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DB25-973E-4D4A-AF22-711AB0DEF141}" type="datetimeFigureOut">
              <a:rPr lang="es-CO" smtClean="0"/>
              <a:t>15/03/2017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AAB6-5533-4183-94B8-FEFF854B0F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6734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DB25-973E-4D4A-AF22-711AB0DEF141}" type="datetimeFigureOut">
              <a:rPr lang="es-CO" smtClean="0"/>
              <a:t>15/03/2017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AAB6-5533-4183-94B8-FEFF854B0F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567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DB25-973E-4D4A-AF22-711AB0DEF141}" type="datetimeFigureOut">
              <a:rPr lang="es-CO" smtClean="0"/>
              <a:t>15/03/2017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AAB6-5533-4183-94B8-FEFF854B0F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4804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DB25-973E-4D4A-AF22-711AB0DEF141}" type="datetimeFigureOut">
              <a:rPr lang="es-CO" smtClean="0"/>
              <a:t>15/03/2017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AAB6-5533-4183-94B8-FEFF854B0F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505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DB25-973E-4D4A-AF22-711AB0DEF141}" type="datetimeFigureOut">
              <a:rPr lang="es-CO" smtClean="0"/>
              <a:t>15/03/2017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AAB6-5533-4183-94B8-FEFF854B0F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7680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DB25-973E-4D4A-AF22-711AB0DEF141}" type="datetimeFigureOut">
              <a:rPr lang="es-CO" smtClean="0"/>
              <a:t>15/03/2017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AAB6-5533-4183-94B8-FEFF854B0F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8614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DB25-973E-4D4A-AF22-711AB0DEF141}" type="datetimeFigureOut">
              <a:rPr lang="es-CO" smtClean="0"/>
              <a:t>15/03/2017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AAB6-5533-4183-94B8-FEFF854B0F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9859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DB25-973E-4D4A-AF22-711AB0DEF141}" type="datetimeFigureOut">
              <a:rPr lang="es-CO" smtClean="0"/>
              <a:t>15/03/2017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AAB6-5533-4183-94B8-FEFF854B0F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791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DB25-973E-4D4A-AF22-711AB0DEF141}" type="datetimeFigureOut">
              <a:rPr lang="es-CO" smtClean="0"/>
              <a:t>15/03/2017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AAB6-5533-4183-94B8-FEFF854B0F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5074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DB25-973E-4D4A-AF22-711AB0DEF141}" type="datetimeFigureOut">
              <a:rPr lang="es-CO" smtClean="0"/>
              <a:t>15/03/2017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AAB6-5533-4183-94B8-FEFF854B0F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779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DB25-973E-4D4A-AF22-711AB0DEF141}" type="datetimeFigureOut">
              <a:rPr lang="es-CO" smtClean="0"/>
              <a:t>15/03/2017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AAB6-5533-4183-94B8-FEFF854B0F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358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6DB25-973E-4D4A-AF22-711AB0DEF141}" type="datetimeFigureOut">
              <a:rPr lang="es-CO" smtClean="0"/>
              <a:t>15/03/2017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7AAB6-5533-4183-94B8-FEFF854B0F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15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s.wikipedia.org/wiki/Rugby" TargetMode="Externa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jmbeas.es/guias/product-backlog/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3770" y="502431"/>
            <a:ext cx="7222435" cy="3992976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</a:rPr>
              <a:t>Scrum Master</a:t>
            </a:r>
            <a:br>
              <a:rPr lang="es-MX" dirty="0">
                <a:latin typeface="Arial Black" panose="020B0A04020102020204" pitchFamily="34" charset="0"/>
              </a:rPr>
            </a:br>
            <a:br>
              <a:rPr lang="es-MX" dirty="0">
                <a:latin typeface="Arial Black" panose="020B0A04020102020204" pitchFamily="34" charset="0"/>
              </a:rPr>
            </a:br>
            <a:endParaRPr lang="es-CO" dirty="0">
              <a:latin typeface="Arial Black" panose="020B0A04020102020204" pitchFamily="34" charset="0"/>
            </a:endParaRPr>
          </a:p>
        </p:txBody>
      </p:sp>
      <p:pic>
        <p:nvPicPr>
          <p:cNvPr id="2050" name="Picture 2" descr="Resultado de imagen para scrum ma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472" y="1485659"/>
            <a:ext cx="4443735" cy="398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892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689" y="266844"/>
            <a:ext cx="6133108" cy="1261981"/>
          </a:xfrm>
          <a:prstGeom prst="rect">
            <a:avLst/>
          </a:prstGeom>
        </p:spPr>
      </p:pic>
      <p:pic>
        <p:nvPicPr>
          <p:cNvPr id="3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4304" y="1416765"/>
            <a:ext cx="8686800" cy="44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929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06" y="1855306"/>
            <a:ext cx="3670110" cy="42141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08" y="1636295"/>
            <a:ext cx="5726458" cy="436694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689" y="266844"/>
            <a:ext cx="6133108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29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quienes usan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195" y="1528825"/>
            <a:ext cx="8459550" cy="410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2 Título"/>
          <p:cNvSpPr txBox="1">
            <a:spLocks/>
          </p:cNvSpPr>
          <p:nvPr/>
        </p:nvSpPr>
        <p:spPr bwMode="auto">
          <a:xfrm>
            <a:off x="1709183" y="253371"/>
            <a:ext cx="8469718" cy="1170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4000" kern="1200" dirty="0" smtClean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defRPr/>
            </a:pPr>
            <a:r>
              <a:rPr lang="es-MX" dirty="0">
                <a:solidFill>
                  <a:srgbClr val="000000">
                    <a:lumMod val="85000"/>
                    <a:lumOff val="15000"/>
                  </a:srgbClr>
                </a:solidFill>
              </a:rPr>
              <a:t>Quienes usan </a:t>
            </a:r>
            <a:r>
              <a:rPr lang="es-MX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Metodologias</a:t>
            </a:r>
            <a:r>
              <a:rPr lang="es-MX" dirty="0">
                <a:solidFill>
                  <a:srgbClr val="000000">
                    <a:lumMod val="85000"/>
                    <a:lumOff val="15000"/>
                  </a:srgbClr>
                </a:solidFill>
              </a:rPr>
              <a:t> Agiles</a:t>
            </a:r>
          </a:p>
        </p:txBody>
      </p:sp>
    </p:spTree>
    <p:extLst>
      <p:ext uri="{BB962C8B-B14F-4D97-AF65-F5344CB8AC3E}">
        <p14:creationId xmlns:p14="http://schemas.microsoft.com/office/powerpoint/2010/main" val="108057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 txBox="1">
            <a:spLocks/>
          </p:cNvSpPr>
          <p:nvPr/>
        </p:nvSpPr>
        <p:spPr bwMode="auto">
          <a:xfrm>
            <a:off x="1673088" y="518065"/>
            <a:ext cx="8469718" cy="1170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4000" kern="1200" dirty="0" smtClean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defRPr/>
            </a:pPr>
            <a:r>
              <a:rPr lang="es-MX" dirty="0">
                <a:solidFill>
                  <a:srgbClr val="000000">
                    <a:lumMod val="85000"/>
                    <a:lumOff val="15000"/>
                  </a:srgbClr>
                </a:solidFill>
              </a:rPr>
              <a:t>EJERCICIO PRACTICO  </a:t>
            </a:r>
          </a:p>
          <a:p>
            <a:pPr lvl="0">
              <a:defRPr/>
            </a:pPr>
            <a:r>
              <a:rPr lang="es-MX" dirty="0">
                <a:solidFill>
                  <a:srgbClr val="000000">
                    <a:lumMod val="85000"/>
                    <a:lumOff val="15000"/>
                  </a:srgbClr>
                </a:solidFill>
              </a:rPr>
              <a:t>El juego </a:t>
            </a:r>
            <a:r>
              <a:rPr lang="es-MX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Ball</a:t>
            </a:r>
            <a:r>
              <a:rPr lang="es-MX" dirty="0">
                <a:solidFill>
                  <a:srgbClr val="000000">
                    <a:lumMod val="85000"/>
                    <a:lumOff val="15000"/>
                  </a:srgbClr>
                </a:solidFill>
              </a:rPr>
              <a:t> Point  1ra Fase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61" y="2063261"/>
            <a:ext cx="9419438" cy="402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21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 txBox="1">
            <a:spLocks/>
          </p:cNvSpPr>
          <p:nvPr/>
        </p:nvSpPr>
        <p:spPr bwMode="auto">
          <a:xfrm>
            <a:off x="1630885" y="588404"/>
            <a:ext cx="8686800" cy="101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4000" kern="1200" dirty="0" smtClean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EJERCICIO PRACTICO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125416" y="1753159"/>
            <a:ext cx="735740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kern="0" dirty="0"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</a:rPr>
              <a:t>El juego de la pelota:</a:t>
            </a:r>
          </a:p>
          <a:p>
            <a:endParaRPr lang="es-MX" sz="2800" kern="0" dirty="0">
              <a:solidFill>
                <a:srgbClr val="000000">
                  <a:lumMod val="85000"/>
                  <a:lumOff val="15000"/>
                </a:srgbClr>
              </a:solidFill>
              <a:effectLst>
                <a:reflection blurRad="6350" stA="55000" endA="300" endPos="45500" dir="5400000" sy="-100000" algn="bl" rotWithShape="0"/>
              </a:effectLst>
              <a:latin typeface="Calibri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kern="0" dirty="0"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</a:rPr>
              <a:t>Definir la Duración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kern="0" dirty="0"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</a:rPr>
              <a:t>Definir la velocidad</a:t>
            </a:r>
          </a:p>
          <a:p>
            <a:endParaRPr lang="es-MX" sz="2800" kern="0" dirty="0">
              <a:solidFill>
                <a:srgbClr val="000000">
                  <a:lumMod val="85000"/>
                  <a:lumOff val="15000"/>
                </a:srgbClr>
              </a:solidFill>
              <a:effectLst>
                <a:reflection blurRad="6350" stA="55000" endA="300" endPos="45500" dir="5400000" sy="-100000" algn="bl" rotWithShape="0"/>
              </a:effectLst>
              <a:latin typeface="Calibri" pitchFamily="34" charset="0"/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704357"/>
              </p:ext>
            </p:extLst>
          </p:nvPr>
        </p:nvGraphicFramePr>
        <p:xfrm>
          <a:off x="1925915" y="3842692"/>
          <a:ext cx="8096740" cy="2379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2368">
                  <a:extLst>
                    <a:ext uri="{9D8B030D-6E8A-4147-A177-3AD203B41FA5}">
                      <a16:colId xmlns:a16="http://schemas.microsoft.com/office/drawing/2014/main" val="3409620972"/>
                    </a:ext>
                  </a:extLst>
                </a:gridCol>
                <a:gridCol w="2152357">
                  <a:extLst>
                    <a:ext uri="{9D8B030D-6E8A-4147-A177-3AD203B41FA5}">
                      <a16:colId xmlns:a16="http://schemas.microsoft.com/office/drawing/2014/main" val="1911663473"/>
                    </a:ext>
                  </a:extLst>
                </a:gridCol>
                <a:gridCol w="1871003">
                  <a:extLst>
                    <a:ext uri="{9D8B030D-6E8A-4147-A177-3AD203B41FA5}">
                      <a16:colId xmlns:a16="http://schemas.microsoft.com/office/drawing/2014/main" val="2114806511"/>
                    </a:ext>
                  </a:extLst>
                </a:gridCol>
                <a:gridCol w="3031012">
                  <a:extLst>
                    <a:ext uri="{9D8B030D-6E8A-4147-A177-3AD203B41FA5}">
                      <a16:colId xmlns:a16="http://schemas.microsoft.com/office/drawing/2014/main" val="1614148510"/>
                    </a:ext>
                  </a:extLst>
                </a:gridCol>
              </a:tblGrid>
              <a:tr h="490157">
                <a:tc>
                  <a:txBody>
                    <a:bodyPr/>
                    <a:lstStyle/>
                    <a:p>
                      <a:r>
                        <a:rPr lang="es-CO" dirty="0" err="1"/>
                        <a:t>Iteracion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Estimado (#Bolas)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Bolas Reales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Observaciones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402496"/>
                  </a:ext>
                </a:extLst>
              </a:tr>
              <a:tr h="472232">
                <a:tc>
                  <a:txBody>
                    <a:bodyPr/>
                    <a:lstStyle/>
                    <a:p>
                      <a:r>
                        <a:rPr lang="es-C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21086"/>
                  </a:ext>
                </a:extLst>
              </a:tr>
              <a:tr h="472232">
                <a:tc>
                  <a:txBody>
                    <a:bodyPr/>
                    <a:lstStyle/>
                    <a:p>
                      <a:r>
                        <a:rPr lang="es-C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503136"/>
                  </a:ext>
                </a:extLst>
              </a:tr>
              <a:tr h="472232">
                <a:tc>
                  <a:txBody>
                    <a:bodyPr/>
                    <a:lstStyle/>
                    <a:p>
                      <a:r>
                        <a:rPr lang="es-C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140225"/>
                  </a:ext>
                </a:extLst>
              </a:tr>
              <a:tr h="472232">
                <a:tc>
                  <a:txBody>
                    <a:bodyPr/>
                    <a:lstStyle/>
                    <a:p>
                      <a:r>
                        <a:rPr lang="es-C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589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799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607904" y="365125"/>
            <a:ext cx="5231296" cy="1325563"/>
          </a:xfrm>
        </p:spPr>
        <p:txBody>
          <a:bodyPr>
            <a:normAutofit/>
          </a:bodyPr>
          <a:lstStyle/>
          <a:p>
            <a:r>
              <a:rPr lang="es-MX" sz="4000" kern="0" dirty="0"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</a:rPr>
              <a:t>El juego del </a:t>
            </a:r>
            <a:r>
              <a:rPr lang="es-MX" sz="4000" kern="0" dirty="0" err="1"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</a:rPr>
              <a:t>Ball</a:t>
            </a:r>
            <a:r>
              <a:rPr lang="es-MX" sz="4000" kern="0" dirty="0"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</a:rPr>
              <a:t> Point</a:t>
            </a:r>
            <a:br>
              <a:rPr lang="es-MX" sz="4000" kern="0" dirty="0"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</a:rPr>
            </a:br>
            <a:r>
              <a:rPr lang="es-MX" sz="4000" kern="0" dirty="0"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</a:rPr>
              <a:t>       2da Fase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838199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dirty="0" err="1"/>
              <a:t>Politicas</a:t>
            </a:r>
            <a:r>
              <a:rPr lang="es-CO" dirty="0"/>
              <a:t> del Juego </a:t>
            </a:r>
          </a:p>
          <a:p>
            <a:pPr marL="0" indent="0">
              <a:buNone/>
            </a:pPr>
            <a:br>
              <a:rPr lang="es-CO" dirty="0"/>
            </a:br>
            <a:r>
              <a:rPr lang="es-CO" dirty="0"/>
              <a:t>– Todos tienen que tocar la pelota, y tienen que hacerlo solo una vez.</a:t>
            </a:r>
            <a:br>
              <a:rPr lang="es-CO" dirty="0"/>
            </a:br>
            <a:r>
              <a:rPr lang="es-CO" dirty="0"/>
              <a:t>– No pueden pasar la pelota ni a la derecha, ni a la izquierda.</a:t>
            </a:r>
            <a:br>
              <a:rPr lang="es-CO" dirty="0"/>
            </a:br>
            <a:r>
              <a:rPr lang="es-CO" dirty="0"/>
              <a:t>– La pelota no puede tocar el piso, ni ser apoyada sobre ningún lugar (ni mesas, ni sillas, ni estantes, etc.)</a:t>
            </a:r>
            <a:br>
              <a:rPr lang="es-CO" dirty="0"/>
            </a:br>
            <a:r>
              <a:rPr lang="es-CO" dirty="0"/>
              <a:t>Si en el medio del proceso no se cumple alguna de las reglas, el proceso comienza de nuevo, desde la persona que recibió la pelota del cliente.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/>
              <a:t>2 minutos para organizar el proceso</a:t>
            </a:r>
          </a:p>
        </p:txBody>
      </p:sp>
    </p:spTree>
    <p:extLst>
      <p:ext uri="{BB962C8B-B14F-4D97-AF65-F5344CB8AC3E}">
        <p14:creationId xmlns:p14="http://schemas.microsoft.com/office/powerpoint/2010/main" val="3496230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/>
          <p:cNvSpPr/>
          <p:nvPr/>
        </p:nvSpPr>
        <p:spPr>
          <a:xfrm>
            <a:off x="311129" y="143325"/>
            <a:ext cx="121061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Entrega de Valor / Proyectos Agiles vs Proyectos Tradicionales</a:t>
            </a:r>
            <a:endParaRPr kumimoji="0" lang="es-CO" sz="3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>
                <a:reflection blurRad="6350" stA="55000" endA="300" endPos="45500" dir="5400000" sy="-100000" algn="bl" rotWithShape="0"/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43" y="801687"/>
            <a:ext cx="11264347" cy="58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62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Relacion con el cliente ag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744" y="1616393"/>
            <a:ext cx="7222937" cy="406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3491012" y="436218"/>
            <a:ext cx="48878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Relacion</a:t>
            </a:r>
            <a:r>
              <a:rPr kumimoji="0" lang="es-MX" sz="4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 con el Cliente</a:t>
            </a:r>
            <a:endParaRPr kumimoji="0" lang="es-C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26086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297" y="2749867"/>
            <a:ext cx="7115175" cy="35528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220537" y="1441947"/>
            <a:ext cx="70086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Metodologias</a:t>
            </a:r>
            <a:r>
              <a:rPr lang="es-MX" sz="4000" kern="0" dirty="0"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rPr>
              <a:t> </a:t>
            </a:r>
            <a:r>
              <a:rPr kumimoji="0" lang="es-MX" sz="4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Tradicionales /</a:t>
            </a:r>
            <a:r>
              <a:rPr kumimoji="0" lang="es-MX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Agil</a:t>
            </a:r>
            <a:endParaRPr kumimoji="0" lang="es-C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016792" y="550518"/>
            <a:ext cx="36567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Entrega de Valor</a:t>
            </a:r>
            <a:endParaRPr kumimoji="0" lang="es-C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0576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571022" y="984858"/>
            <a:ext cx="36567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s-MX" sz="4000" kern="0" dirty="0"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</a:rPr>
              <a:t>Entrega de Valor</a:t>
            </a:r>
            <a:endParaRPr lang="es-CO" kern="0" dirty="0">
              <a:solidFill>
                <a:sysClr val="windowText" lastClr="000000"/>
              </a:solidFill>
            </a:endParaRPr>
          </a:p>
        </p:txBody>
      </p:sp>
      <p:pic>
        <p:nvPicPr>
          <p:cNvPr id="2052" name="Picture 4" descr="Resultado de imagen para Relacion con el cliente ag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850" y="2540318"/>
            <a:ext cx="8180996" cy="222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556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04287" y="469169"/>
            <a:ext cx="7222435" cy="909100"/>
          </a:xfrm>
        </p:spPr>
        <p:txBody>
          <a:bodyPr>
            <a:normAutofit fontScale="90000"/>
          </a:bodyPr>
          <a:lstStyle/>
          <a:p>
            <a:r>
              <a:rPr lang="es-MX" dirty="0"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+mn-lt"/>
              </a:rPr>
              <a:t>Presentación</a:t>
            </a:r>
            <a:endParaRPr lang="es-CO" dirty="0">
              <a:latin typeface="+mn-lt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538239" y="1960654"/>
            <a:ext cx="69700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CLAUDIA PATRICIA MORENO PEÑARANDA</a:t>
            </a:r>
          </a:p>
          <a:p>
            <a:endParaRPr lang="es-CO" sz="2800" dirty="0"/>
          </a:p>
          <a:p>
            <a:r>
              <a:rPr lang="es-CO" sz="2000" dirty="0" err="1"/>
              <a:t>Tecnico</a:t>
            </a:r>
            <a:r>
              <a:rPr lang="es-CO" sz="2000" dirty="0"/>
              <a:t> Profesional en </a:t>
            </a:r>
            <a:r>
              <a:rPr lang="es-CO" sz="2000" dirty="0" err="1"/>
              <a:t>Distribucion</a:t>
            </a:r>
            <a:r>
              <a:rPr lang="es-CO" sz="2000" dirty="0"/>
              <a:t> Comercial SENA</a:t>
            </a:r>
          </a:p>
          <a:p>
            <a:endParaRPr lang="es-CO" sz="2000" dirty="0"/>
          </a:p>
          <a:p>
            <a:r>
              <a:rPr lang="es-CO" sz="2000" dirty="0"/>
              <a:t>Ingeniero de Sistema (Universidad Francisco de Paula Santander)</a:t>
            </a:r>
          </a:p>
          <a:p>
            <a:endParaRPr lang="es-CO" sz="2000" dirty="0"/>
          </a:p>
          <a:p>
            <a:r>
              <a:rPr lang="es-CO" sz="2000" dirty="0"/>
              <a:t>Especialista en Gerencia de Proyectos (Universidad EAFIT)</a:t>
            </a:r>
          </a:p>
          <a:p>
            <a:endParaRPr lang="es-CO" sz="2000" dirty="0"/>
          </a:p>
          <a:p>
            <a:r>
              <a:rPr lang="es-CO" sz="2000" dirty="0"/>
              <a:t>Certificación en </a:t>
            </a:r>
            <a:r>
              <a:rPr lang="es-CO" sz="2000" dirty="0" err="1"/>
              <a:t>Scrum</a:t>
            </a:r>
            <a:r>
              <a:rPr lang="es-CO" sz="2000" dirty="0"/>
              <a:t> Master (</a:t>
            </a:r>
            <a:r>
              <a:rPr lang="es-CO" sz="2000" dirty="0" err="1"/>
              <a:t>Scrum</a:t>
            </a:r>
            <a:r>
              <a:rPr lang="es-CO" sz="2000" dirty="0"/>
              <a:t> Agile </a:t>
            </a:r>
            <a:r>
              <a:rPr lang="es-CO" sz="2000" dirty="0" err="1"/>
              <a:t>Institute</a:t>
            </a:r>
            <a:r>
              <a:rPr lang="es-CO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671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Relacion con el cliente ag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030" y="800100"/>
            <a:ext cx="7185660" cy="538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391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491012" y="436218"/>
            <a:ext cx="53767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Éxito de Proyectos Agiles</a:t>
            </a:r>
            <a:endParaRPr kumimoji="0" lang="es-C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146" name="Picture 2" descr="Resultado de imagen para exito proyectos agi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33" y="1684973"/>
            <a:ext cx="607695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572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94" y="1980503"/>
            <a:ext cx="5121519" cy="315420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522" y="451237"/>
            <a:ext cx="3456732" cy="126198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499273" y="1780516"/>
            <a:ext cx="520504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b="1" i="1" dirty="0" err="1"/>
              <a:t>Scrum</a:t>
            </a:r>
            <a:r>
              <a:rPr lang="es-CO" sz="2800" dirty="0"/>
              <a:t> o </a:t>
            </a:r>
            <a:r>
              <a:rPr lang="es-CO" sz="2800" b="1" i="1" dirty="0"/>
              <a:t>melé</a:t>
            </a:r>
            <a:r>
              <a:rPr lang="es-CO" sz="2800" dirty="0"/>
              <a:t> en el juego de </a:t>
            </a:r>
            <a:r>
              <a:rPr lang="es-CO" sz="2800" dirty="0">
                <a:hlinkClick r:id="rId5" tooltip="Rugby"/>
              </a:rPr>
              <a:t>rugby</a:t>
            </a:r>
            <a:r>
              <a:rPr lang="es-CO" sz="2800" dirty="0"/>
              <a:t> es una formación fija cuya función es disputar la pelota y volver a ponerla en juego, luego de una falta menor. Según el reglamento en español de la IRB se denomina </a:t>
            </a:r>
            <a:r>
              <a:rPr lang="es-CO" sz="2800" i="1" dirty="0" err="1"/>
              <a:t>scrum</a:t>
            </a:r>
            <a:r>
              <a:rPr lang="es-CO" sz="2800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253879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01876" y="2028037"/>
            <a:ext cx="930363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dirty="0"/>
              <a:t>Este modelo fue identificado y definido por </a:t>
            </a:r>
            <a:r>
              <a:rPr lang="es-CO" sz="3200" dirty="0" err="1"/>
              <a:t>Ikujiro</a:t>
            </a:r>
            <a:r>
              <a:rPr lang="es-CO" sz="3200" dirty="0"/>
              <a:t> </a:t>
            </a:r>
            <a:r>
              <a:rPr lang="es-CO" sz="3200" dirty="0" err="1"/>
              <a:t>Nonaka</a:t>
            </a:r>
            <a:r>
              <a:rPr lang="es-CO" sz="3200" dirty="0"/>
              <a:t> e </a:t>
            </a:r>
            <a:r>
              <a:rPr lang="es-CO" sz="3200" dirty="0" err="1"/>
              <a:t>Hirotaka</a:t>
            </a:r>
            <a:r>
              <a:rPr lang="es-CO" sz="3200" dirty="0"/>
              <a:t> </a:t>
            </a:r>
            <a:r>
              <a:rPr lang="es-CO" sz="3200" dirty="0" err="1"/>
              <a:t>Takeuchi</a:t>
            </a:r>
            <a:r>
              <a:rPr lang="es-CO" sz="3200" dirty="0"/>
              <a:t> a principios de los 80, al analizar cómo desarrollaban los nuevos productos las principales empresas de manufactura tecnológica: </a:t>
            </a:r>
            <a:r>
              <a:rPr lang="es-CO" sz="3200" dirty="0" err="1"/>
              <a:t>Fuji</a:t>
            </a:r>
            <a:r>
              <a:rPr lang="es-CO" sz="3200" dirty="0"/>
              <a:t>-Xerox, Canon, Honda, NEC, Epson, </a:t>
            </a:r>
            <a:r>
              <a:rPr lang="es-CO" sz="3200" dirty="0" err="1"/>
              <a:t>Brother</a:t>
            </a:r>
            <a:r>
              <a:rPr lang="es-CO" sz="3200" dirty="0"/>
              <a:t>, 3M y Hewlett-Packard (</a:t>
            </a:r>
            <a:r>
              <a:rPr lang="es-CO" sz="3200" dirty="0" err="1"/>
              <a:t>Nonaka</a:t>
            </a:r>
            <a:r>
              <a:rPr lang="es-CO" sz="3200" dirty="0"/>
              <a:t> &amp; </a:t>
            </a:r>
            <a:r>
              <a:rPr lang="es-CO" sz="3200" dirty="0" err="1"/>
              <a:t>Takeuchi</a:t>
            </a:r>
            <a:r>
              <a:rPr lang="es-CO" sz="3200" dirty="0"/>
              <a:t>, </a:t>
            </a:r>
            <a:r>
              <a:rPr lang="es-CO" sz="3200" dirty="0" err="1"/>
              <a:t>The</a:t>
            </a:r>
            <a:r>
              <a:rPr lang="es-CO" sz="3200" dirty="0"/>
              <a:t> New </a:t>
            </a:r>
            <a:r>
              <a:rPr lang="es-CO" sz="3200" dirty="0" err="1"/>
              <a:t>New</a:t>
            </a:r>
            <a:r>
              <a:rPr lang="es-CO" sz="3200" dirty="0"/>
              <a:t> </a:t>
            </a:r>
            <a:r>
              <a:rPr lang="es-CO" sz="3200" dirty="0" err="1"/>
              <a:t>Product</a:t>
            </a:r>
            <a:r>
              <a:rPr lang="es-CO" sz="3200" dirty="0"/>
              <a:t> </a:t>
            </a:r>
            <a:r>
              <a:rPr lang="es-CO" sz="3200" dirty="0" err="1"/>
              <a:t>Development</a:t>
            </a:r>
            <a:r>
              <a:rPr lang="es-CO" sz="3200" dirty="0"/>
              <a:t> </a:t>
            </a:r>
            <a:r>
              <a:rPr lang="es-CO" sz="3200" dirty="0" err="1"/>
              <a:t>Game</a:t>
            </a:r>
            <a:r>
              <a:rPr lang="es-CO" sz="3200" dirty="0"/>
              <a:t>, 1986).</a:t>
            </a:r>
            <a:endParaRPr lang="es-MX" sz="3200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522" y="451237"/>
            <a:ext cx="3456732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69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522" y="451237"/>
            <a:ext cx="3456732" cy="126198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202380" y="1910164"/>
            <a:ext cx="93550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/>
              <a:t>En su estudio, </a:t>
            </a:r>
            <a:r>
              <a:rPr lang="es-CO" sz="2400" dirty="0" err="1"/>
              <a:t>Nonaka</a:t>
            </a:r>
            <a:r>
              <a:rPr lang="es-CO" sz="2400" dirty="0"/>
              <a:t> y </a:t>
            </a:r>
            <a:r>
              <a:rPr lang="es-CO" sz="2400" dirty="0" err="1"/>
              <a:t>Takeuchi</a:t>
            </a:r>
            <a:r>
              <a:rPr lang="es-CO" sz="2400" dirty="0"/>
              <a:t> compararon la nueva forma de trabajo en equipo, con el avance en formación de melé (</a:t>
            </a:r>
            <a:r>
              <a:rPr lang="es-CO" sz="2400" dirty="0" err="1"/>
              <a:t>scrum</a:t>
            </a:r>
            <a:r>
              <a:rPr lang="es-CO" sz="2400" dirty="0"/>
              <a:t> en inglés) de los jugadores de Rugby, a raíz de lo cual quedó acuñado el término “</a:t>
            </a:r>
            <a:r>
              <a:rPr lang="es-CO" sz="2400" dirty="0" err="1"/>
              <a:t>scrum</a:t>
            </a:r>
            <a:r>
              <a:rPr lang="es-CO" sz="2400" dirty="0"/>
              <a:t>” para referirse a ella</a:t>
            </a:r>
          </a:p>
          <a:p>
            <a:endParaRPr lang="es-CO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55" y="3471350"/>
            <a:ext cx="5025433" cy="277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15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93913" y="1521600"/>
            <a:ext cx="1033669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i="1" dirty="0"/>
              <a:t>“Un marco de trabajo en el que las personas pueden hacer frente a problemas complejos adaptables, mientras que de manera productiva y creativa entregan productos del mayor valor posible. Scrum es:</a:t>
            </a:r>
          </a:p>
          <a:p>
            <a:endParaRPr lang="es-MX" sz="3200" i="1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3200" i="1" dirty="0"/>
              <a:t>Ligero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3200" i="1" dirty="0"/>
              <a:t>Fácil de Entender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3200" i="1" dirty="0"/>
              <a:t>Difícil de dominar”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522" y="451237"/>
            <a:ext cx="3456732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81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74573" y="2403135"/>
            <a:ext cx="8428383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0" lang="es-MX" sz="2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“</a:t>
            </a:r>
            <a:r>
              <a:rPr kumimoji="0" lang="es-MX" sz="2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Scrum es un marco de trabajo basado en un conjunto de valores, principios y prácticas que suministran los fundamentos para que cada organización le agregue su implementación única</a:t>
            </a:r>
            <a:r>
              <a:rPr kumimoji="0" lang="es-MX" sz="2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”</a:t>
            </a:r>
          </a:p>
          <a:p>
            <a:pPr lvl="0" algn="just" fontAlgn="base">
              <a:spcBef>
                <a:spcPct val="20000"/>
              </a:spcBef>
              <a:spcAft>
                <a:spcPct val="0"/>
              </a:spcAft>
            </a:pPr>
            <a:endParaRPr kumimoji="0" lang="es-MX" sz="2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kumimoji="0" lang="de-DE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			Kenneth Rubin, Essential Scrum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522" y="451237"/>
            <a:ext cx="3456732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74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383" y="2364331"/>
            <a:ext cx="6137524" cy="288203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4154927" y="554143"/>
            <a:ext cx="38680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000" dirty="0"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rPr>
              <a:t>Pilares de SCRUM</a:t>
            </a:r>
            <a:endParaRPr lang="es-CO" sz="4000" dirty="0">
              <a:effectLst>
                <a:reflection blurRad="6350" stA="55000" endA="300" endPos="45500" dir="5400000" sy="-100000" algn="bl" rotWithShape="0"/>
              </a:effectLst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69717" y="1802940"/>
            <a:ext cx="48366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/>
              <a:t>La </a:t>
            </a:r>
            <a:r>
              <a:rPr lang="es-CO" sz="2400" b="1" dirty="0"/>
              <a:t>transparencia</a:t>
            </a:r>
            <a:r>
              <a:rPr lang="es-CO" sz="2400" dirty="0"/>
              <a:t> implica dar visibilidad a todo lo que está pasando,</a:t>
            </a:r>
          </a:p>
          <a:p>
            <a:endParaRPr lang="es-CO" sz="2400" dirty="0"/>
          </a:p>
          <a:p>
            <a:r>
              <a:rPr lang="es-CO" sz="2400" dirty="0"/>
              <a:t> La </a:t>
            </a:r>
            <a:r>
              <a:rPr lang="es-CO" sz="2400" b="1" dirty="0"/>
              <a:t>inspección </a:t>
            </a:r>
            <a:r>
              <a:rPr lang="es-CO" sz="2400" dirty="0"/>
              <a:t>Revisión frecuente de los Artefactos y del progreso para identificar y corregir las variaciones no deseadas.</a:t>
            </a:r>
          </a:p>
          <a:p>
            <a:endParaRPr lang="es-CO" sz="2400" dirty="0"/>
          </a:p>
          <a:p>
            <a:r>
              <a:rPr lang="es-CO" sz="2400" dirty="0"/>
              <a:t>La </a:t>
            </a:r>
            <a:r>
              <a:rPr lang="es-CO" sz="2400" b="1" dirty="0"/>
              <a:t>adaptación</a:t>
            </a:r>
            <a:r>
              <a:rPr lang="es-CO" sz="2400" dirty="0"/>
              <a:t> implica hacer los ajustes en los procesos y artefactos para minimizar la desviación.</a:t>
            </a:r>
          </a:p>
        </p:txBody>
      </p:sp>
    </p:spTree>
    <p:extLst>
      <p:ext uri="{BB962C8B-B14F-4D97-AF65-F5344CB8AC3E}">
        <p14:creationId xmlns:p14="http://schemas.microsoft.com/office/powerpoint/2010/main" val="3621343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981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Ciclo de Scrum</a:t>
            </a:r>
            <a:endParaRPr/>
          </a:p>
        </p:txBody>
      </p:sp>
      <p:pic>
        <p:nvPicPr>
          <p:cNvPr id="137" name="3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1809840" y="1355040"/>
            <a:ext cx="8571960" cy="4809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3066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043040" y="5537133"/>
            <a:ext cx="5204880" cy="710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dirty="0">
                <a:solidFill>
                  <a:srgbClr val="000000"/>
                </a:solidFill>
                <a:latin typeface="Calibri"/>
              </a:rPr>
              <a:t>Actividades</a:t>
            </a:r>
            <a:endParaRPr dirty="0"/>
          </a:p>
        </p:txBody>
      </p:sp>
      <p:pic>
        <p:nvPicPr>
          <p:cNvPr id="147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5581200" y="4814039"/>
            <a:ext cx="4781160" cy="1697040"/>
          </a:xfrm>
          <a:prstGeom prst="rect">
            <a:avLst/>
          </a:prstGeom>
          <a:ln>
            <a:noFill/>
          </a:ln>
        </p:spPr>
      </p:pic>
      <p:sp>
        <p:nvSpPr>
          <p:cNvPr id="148" name="CustomShape 2"/>
          <p:cNvSpPr/>
          <p:nvPr/>
        </p:nvSpPr>
        <p:spPr>
          <a:xfrm>
            <a:off x="2133480" y="42696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Prácticas de Scrum</a:t>
            </a:r>
            <a:endParaRPr/>
          </a:p>
        </p:txBody>
      </p:sp>
      <p:pic>
        <p:nvPicPr>
          <p:cNvPr id="150" name="6 Imagen"/>
          <p:cNvPicPr/>
          <p:nvPr/>
        </p:nvPicPr>
        <p:blipFill>
          <a:blip r:embed="rId3"/>
          <a:stretch>
            <a:fillRect/>
          </a:stretch>
        </p:blipFill>
        <p:spPr>
          <a:xfrm>
            <a:off x="6402720" y="2455560"/>
            <a:ext cx="3959640" cy="1819080"/>
          </a:xfrm>
          <a:prstGeom prst="rect">
            <a:avLst/>
          </a:prstGeom>
          <a:ln>
            <a:noFill/>
          </a:ln>
        </p:spPr>
      </p:pic>
      <p:sp>
        <p:nvSpPr>
          <p:cNvPr id="151" name="CustomShape 3"/>
          <p:cNvSpPr/>
          <p:nvPr/>
        </p:nvSpPr>
        <p:spPr>
          <a:xfrm>
            <a:off x="586651" y="1582054"/>
            <a:ext cx="5204880" cy="710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dirty="0">
                <a:solidFill>
                  <a:srgbClr val="000000"/>
                </a:solidFill>
                <a:latin typeface="Calibri"/>
              </a:rPr>
              <a:t>Roles</a:t>
            </a:r>
            <a:endParaRPr dirty="0"/>
          </a:p>
        </p:txBody>
      </p:sp>
      <p:sp>
        <p:nvSpPr>
          <p:cNvPr id="152" name="CustomShape 4"/>
          <p:cNvSpPr/>
          <p:nvPr/>
        </p:nvSpPr>
        <p:spPr>
          <a:xfrm>
            <a:off x="5952000" y="1551600"/>
            <a:ext cx="5204880" cy="710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Artefactos</a:t>
            </a:r>
            <a:endParaRPr/>
          </a:p>
        </p:txBody>
      </p:sp>
      <p:pic>
        <p:nvPicPr>
          <p:cNvPr id="9" name="Picture 2" descr="Resultado de imagen para roles scr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40" y="2239813"/>
            <a:ext cx="3231623" cy="257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7565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732801" y="702066"/>
            <a:ext cx="7874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b="1" dirty="0"/>
              <a:t>Convocatoria </a:t>
            </a:r>
            <a:r>
              <a:rPr lang="es-CO" sz="4400" b="1" dirty="0" err="1"/>
              <a:t>Mintic</a:t>
            </a:r>
            <a:r>
              <a:rPr lang="es-CO" sz="4400" b="1" dirty="0"/>
              <a:t> –</a:t>
            </a:r>
            <a:r>
              <a:rPr lang="es-CO" sz="4400" b="1" dirty="0" err="1"/>
              <a:t>Icetex</a:t>
            </a:r>
            <a:endParaRPr lang="es-CO" sz="44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55" y="1893539"/>
            <a:ext cx="4600258" cy="2678462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035040" y="1786595"/>
            <a:ext cx="54301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Fomentar la formación de capital humano especializado en el uso de Tecnologías de la Información (en adelante TI), el fortalecimiento de la industria TI y en consecuencia el desarrollo de la competitividad, la investigación, la innovación y la proyección internacional de un sector con grandes potencialidades y expectativas de crecimiento y desarrollo local, nacional e internacional.</a:t>
            </a:r>
          </a:p>
        </p:txBody>
      </p:sp>
    </p:spTree>
    <p:extLst>
      <p:ext uri="{BB962C8B-B14F-4D97-AF65-F5344CB8AC3E}">
        <p14:creationId xmlns:p14="http://schemas.microsoft.com/office/powerpoint/2010/main" val="3509158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roles 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334" y="1817370"/>
            <a:ext cx="5223049" cy="416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4486397" y="839893"/>
            <a:ext cx="27229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000" dirty="0"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rPr>
              <a:t>Roles </a:t>
            </a:r>
            <a:r>
              <a:rPr lang="es-MX" sz="4000" dirty="0" err="1"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rPr>
              <a:t>Scrum</a:t>
            </a:r>
            <a:endParaRPr lang="es-CO" sz="4000" dirty="0">
              <a:effectLst>
                <a:reflection blurRad="6350" stA="55000" endA="300" endPos="45500" dir="5400000" sy="-100000" algn="bl" rotWithShape="0"/>
              </a:effectLst>
              <a:latin typeface="Calibri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045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2" y="0"/>
            <a:ext cx="10575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91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8997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63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613" y="315835"/>
            <a:ext cx="4907705" cy="1261981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56222" y="1337680"/>
            <a:ext cx="7330990" cy="5224599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Responsables por determinar cómo entregar el producto solicitado por el </a:t>
            </a:r>
            <a:r>
              <a:rPr lang="es-CO" dirty="0" err="1"/>
              <a:t>Product</a:t>
            </a:r>
            <a:r>
              <a:rPr lang="es-CO" dirty="0"/>
              <a:t> </a:t>
            </a:r>
            <a:r>
              <a:rPr lang="es-CO" dirty="0" err="1"/>
              <a:t>Owner</a:t>
            </a:r>
            <a:endParaRPr lang="es-CO" dirty="0"/>
          </a:p>
          <a:p>
            <a:pPr>
              <a:buFont typeface="Wingdings" panose="05000000000000000000" pitchFamily="2" charset="2"/>
              <a:buChar char="q"/>
            </a:pPr>
            <a:endParaRPr lang="es-CO" dirty="0"/>
          </a:p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Se auto organiza para determinar la mejor forma de cumplir con las metas definidas por el </a:t>
            </a:r>
            <a:r>
              <a:rPr lang="es-CO" dirty="0" err="1"/>
              <a:t>Product</a:t>
            </a:r>
            <a:r>
              <a:rPr lang="es-CO" dirty="0"/>
              <a:t> </a:t>
            </a:r>
            <a:r>
              <a:rPr lang="es-CO" dirty="0" err="1"/>
              <a:t>Owner</a:t>
            </a:r>
            <a:endParaRPr lang="es-CO" dirty="0"/>
          </a:p>
          <a:p>
            <a:pPr marL="0" indent="0">
              <a:buNone/>
            </a:pPr>
            <a:endParaRPr lang="es-CO" dirty="0"/>
          </a:p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Multifuncionales (Todos hacen de todo)</a:t>
            </a:r>
          </a:p>
          <a:p>
            <a:pPr>
              <a:buFont typeface="Wingdings" panose="05000000000000000000" pitchFamily="2" charset="2"/>
              <a:buChar char="q"/>
            </a:pPr>
            <a:endParaRPr lang="es-CO" dirty="0"/>
          </a:p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Tamaño típico puede ser entre 3 y 9</a:t>
            </a:r>
          </a:p>
          <a:p>
            <a:pPr>
              <a:buFont typeface="Wingdings" panose="05000000000000000000" pitchFamily="2" charset="2"/>
              <a:buChar char="q"/>
            </a:pPr>
            <a:endParaRPr lang="es-CO" dirty="0"/>
          </a:p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Los miembros del equipo deben tener todas las habilidades para crear un producto funcional de alta calidad (equipo multifuncional)</a:t>
            </a:r>
          </a:p>
          <a:p>
            <a:pPr>
              <a:buFont typeface="Wingdings" panose="05000000000000000000" pitchFamily="2" charset="2"/>
              <a:buChar char="q"/>
            </a:pPr>
            <a:endParaRPr lang="es-CO" dirty="0"/>
          </a:p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Comunicación Constante y Transparente.</a:t>
            </a:r>
          </a:p>
          <a:p>
            <a:pPr>
              <a:buFont typeface="Wingdings" panose="05000000000000000000" pitchFamily="2" charset="2"/>
              <a:buChar char="q"/>
            </a:pPr>
            <a:endParaRPr lang="es-CO" dirty="0"/>
          </a:p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Enfocados y Comprometidos.</a:t>
            </a:r>
          </a:p>
          <a:p>
            <a:endParaRPr lang="es-CO" dirty="0"/>
          </a:p>
        </p:txBody>
      </p:sp>
      <p:pic>
        <p:nvPicPr>
          <p:cNvPr id="1026" name="Picture 2" descr="Resultado de imagen para equipo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69" y="1337680"/>
            <a:ext cx="3961533" cy="396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915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dirty="0"/>
              <a:t>El </a:t>
            </a:r>
            <a:r>
              <a:rPr lang="es-CO" b="1" dirty="0" err="1"/>
              <a:t>Scrum</a:t>
            </a:r>
            <a:r>
              <a:rPr lang="es-CO" b="1" dirty="0"/>
              <a:t> Master al servicio del </a:t>
            </a:r>
            <a:r>
              <a:rPr lang="es-CO" b="1" dirty="0" err="1"/>
              <a:t>Product</a:t>
            </a:r>
            <a:r>
              <a:rPr lang="es-CO" b="1" dirty="0"/>
              <a:t> </a:t>
            </a:r>
            <a:r>
              <a:rPr lang="es-CO" b="1" dirty="0" err="1"/>
              <a:t>Owner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723536" cy="4590673"/>
          </a:xfrm>
        </p:spPr>
        <p:txBody>
          <a:bodyPr>
            <a:normAutofit fontScale="77500" lnSpcReduction="20000"/>
          </a:bodyPr>
          <a:lstStyle/>
          <a:p>
            <a:r>
              <a:rPr lang="es-CO" dirty="0"/>
              <a:t>Buscar técnicas que le permitan </a:t>
            </a:r>
            <a:r>
              <a:rPr lang="es-CO" b="1" dirty="0"/>
              <a:t>gestionar el </a:t>
            </a:r>
            <a:r>
              <a:rPr lang="es-CO" b="1" dirty="0" err="1"/>
              <a:t>Product</a:t>
            </a:r>
            <a:r>
              <a:rPr lang="es-CO" b="1" dirty="0"/>
              <a:t> Backlog</a:t>
            </a:r>
            <a:r>
              <a:rPr lang="es-CO" dirty="0"/>
              <a:t> de forma efectiva.</a:t>
            </a:r>
          </a:p>
          <a:p>
            <a:endParaRPr lang="es-CO" dirty="0"/>
          </a:p>
          <a:p>
            <a:r>
              <a:rPr lang="es-CO" dirty="0"/>
              <a:t>Ayudar al equipo a entender la necesidad de contar con elementos del </a:t>
            </a:r>
            <a:r>
              <a:rPr lang="es-CO" dirty="0" err="1"/>
              <a:t>Product</a:t>
            </a:r>
            <a:r>
              <a:rPr lang="es-CO" dirty="0"/>
              <a:t> Backlog claramente definidos.</a:t>
            </a:r>
          </a:p>
          <a:p>
            <a:endParaRPr lang="es-CO" b="1" dirty="0"/>
          </a:p>
          <a:p>
            <a:r>
              <a:rPr lang="es-CO" dirty="0"/>
              <a:t>Ser capaz de planificar el desarrollo completo de un producto en base a la estimación del total de sus funcionalidades y a la velocidad de desarrollo del equipo.</a:t>
            </a:r>
          </a:p>
          <a:p>
            <a:pPr marL="0" indent="0">
              <a:buNone/>
            </a:pPr>
            <a:endParaRPr lang="es-CO" dirty="0"/>
          </a:p>
          <a:p>
            <a:r>
              <a:rPr lang="es-CO" dirty="0"/>
              <a:t>Asegurarse de que el </a:t>
            </a:r>
            <a:r>
              <a:rPr lang="es-CO" dirty="0" err="1"/>
              <a:t>Product</a:t>
            </a:r>
            <a:r>
              <a:rPr lang="es-CO" dirty="0"/>
              <a:t> </a:t>
            </a:r>
            <a:r>
              <a:rPr lang="es-CO" dirty="0" err="1"/>
              <a:t>Owner</a:t>
            </a:r>
            <a:r>
              <a:rPr lang="es-CO" dirty="0"/>
              <a:t> sabe cómo </a:t>
            </a:r>
            <a:r>
              <a:rPr lang="es-CO" b="1" dirty="0"/>
              <a:t>organizar el </a:t>
            </a:r>
            <a:r>
              <a:rPr lang="es-CO" b="1" dirty="0" err="1"/>
              <a:t>Product</a:t>
            </a:r>
            <a:r>
              <a:rPr lang="es-CO" b="1" dirty="0"/>
              <a:t> Backlog</a:t>
            </a:r>
            <a:r>
              <a:rPr lang="es-CO" dirty="0"/>
              <a:t> para maximizar su valor.</a:t>
            </a:r>
          </a:p>
          <a:p>
            <a:pPr marL="0" indent="0">
              <a:buNone/>
            </a:pPr>
            <a:endParaRPr lang="es-CO" dirty="0"/>
          </a:p>
          <a:p>
            <a:r>
              <a:rPr lang="es-CO" dirty="0"/>
              <a:t>Entender y </a:t>
            </a:r>
            <a:r>
              <a:rPr lang="es-CO" b="1" dirty="0"/>
              <a:t>practicar el </a:t>
            </a:r>
            <a:r>
              <a:rPr lang="es-CO" b="1" dirty="0" err="1"/>
              <a:t>agilismo</a:t>
            </a:r>
            <a:r>
              <a:rPr lang="es-CO" dirty="0"/>
              <a:t>, es decir, iteración, transparencia, inspección y adaptación.</a:t>
            </a:r>
          </a:p>
        </p:txBody>
      </p:sp>
    </p:spTree>
    <p:extLst>
      <p:ext uri="{BB962C8B-B14F-4D97-AF65-F5344CB8AC3E}">
        <p14:creationId xmlns:p14="http://schemas.microsoft.com/office/powerpoint/2010/main" val="876050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7684" y="7215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b="1" dirty="0"/>
              <a:t>El </a:t>
            </a:r>
            <a:r>
              <a:rPr lang="es-CO" b="1" dirty="0" err="1"/>
              <a:t>Scrum</a:t>
            </a:r>
            <a:r>
              <a:rPr lang="es-CO" b="1" dirty="0"/>
              <a:t> Master al servicio del Equipo de Desarrollo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77684" y="2506662"/>
            <a:ext cx="10515600" cy="3367196"/>
          </a:xfrm>
        </p:spPr>
        <p:txBody>
          <a:bodyPr>
            <a:normAutofit fontScale="92500" lnSpcReduction="10000"/>
          </a:bodyPr>
          <a:lstStyle/>
          <a:p>
            <a:r>
              <a:rPr lang="es-CO" dirty="0"/>
              <a:t>Practicar y entender la </a:t>
            </a:r>
            <a:r>
              <a:rPr lang="es-CO" b="1" dirty="0"/>
              <a:t>auto-organización</a:t>
            </a:r>
            <a:r>
              <a:rPr lang="es-CO" dirty="0"/>
              <a:t> y la </a:t>
            </a:r>
            <a:r>
              <a:rPr lang="es-CO" b="1" dirty="0" err="1"/>
              <a:t>multi-disciplinaridad</a:t>
            </a:r>
            <a:r>
              <a:rPr lang="es-CO" b="1" dirty="0"/>
              <a:t>.</a:t>
            </a:r>
            <a:endParaRPr lang="es-CO" dirty="0"/>
          </a:p>
          <a:p>
            <a:r>
              <a:rPr lang="es-CO" dirty="0"/>
              <a:t>Crear productos de </a:t>
            </a:r>
            <a:r>
              <a:rPr lang="es-CO" b="1" dirty="0"/>
              <a:t>alto valor</a:t>
            </a:r>
            <a:r>
              <a:rPr lang="es-CO" dirty="0"/>
              <a:t>.</a:t>
            </a:r>
          </a:p>
          <a:p>
            <a:r>
              <a:rPr lang="es-CO" b="1" dirty="0"/>
              <a:t>Eliminar impedimentos</a:t>
            </a:r>
            <a:r>
              <a:rPr lang="es-CO" dirty="0"/>
              <a:t> que puedan dificultar el progreso del equipo.</a:t>
            </a:r>
          </a:p>
          <a:p>
            <a:r>
              <a:rPr lang="es-CO" b="1" dirty="0"/>
              <a:t>Facilitar los eventos de </a:t>
            </a:r>
            <a:r>
              <a:rPr lang="es-CO" b="1" dirty="0" err="1"/>
              <a:t>Scrum</a:t>
            </a:r>
            <a:r>
              <a:rPr lang="es-CO" dirty="0"/>
              <a:t> según sean requeridos.</a:t>
            </a:r>
          </a:p>
          <a:p>
            <a:r>
              <a:rPr lang="es-CO" dirty="0"/>
              <a:t>Enseñar </a:t>
            </a:r>
            <a:r>
              <a:rPr lang="es-CO" dirty="0" err="1"/>
              <a:t>Scrum</a:t>
            </a:r>
            <a:r>
              <a:rPr lang="es-CO" dirty="0"/>
              <a:t> en entornos en los que éste no esté completamente adoptado y comprendido.</a:t>
            </a:r>
          </a:p>
          <a:p>
            <a:pPr marL="0" indent="0">
              <a:buNone/>
            </a:pP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73405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b="1" dirty="0"/>
              <a:t>El </a:t>
            </a:r>
            <a:r>
              <a:rPr lang="es-CO" b="1" dirty="0" err="1"/>
              <a:t>Scrum</a:t>
            </a:r>
            <a:r>
              <a:rPr lang="es-CO" b="1" dirty="0"/>
              <a:t> Master al servicio de la organización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CO" dirty="0"/>
              <a:t>Además de a los miembros del equipo de </a:t>
            </a:r>
            <a:r>
              <a:rPr lang="es-CO" dirty="0" err="1"/>
              <a:t>Scrum</a:t>
            </a:r>
            <a:r>
              <a:rPr lang="es-CO" dirty="0"/>
              <a:t>, el </a:t>
            </a:r>
            <a:r>
              <a:rPr lang="es-CO" dirty="0" err="1"/>
              <a:t>Scrum</a:t>
            </a:r>
            <a:r>
              <a:rPr lang="es-CO" dirty="0"/>
              <a:t> Master debe fomentar los valores y potenciar los eventos y artefactos de </a:t>
            </a:r>
            <a:r>
              <a:rPr lang="es-CO" dirty="0" err="1"/>
              <a:t>Scrum</a:t>
            </a:r>
            <a:r>
              <a:rPr lang="es-CO" dirty="0"/>
              <a:t> en el seno completo de la organización mediante:</a:t>
            </a:r>
          </a:p>
          <a:p>
            <a:r>
              <a:rPr lang="es-CO" dirty="0"/>
              <a:t>Liderar y </a:t>
            </a:r>
            <a:r>
              <a:rPr lang="es-CO" b="1" dirty="0"/>
              <a:t>asesorar a la organización</a:t>
            </a:r>
            <a:r>
              <a:rPr lang="es-CO" dirty="0"/>
              <a:t> en su adopción de </a:t>
            </a:r>
            <a:r>
              <a:rPr lang="es-CO" dirty="0" err="1"/>
              <a:t>Scrum</a:t>
            </a:r>
            <a:r>
              <a:rPr lang="es-CO" dirty="0"/>
              <a:t>.</a:t>
            </a:r>
          </a:p>
          <a:p>
            <a:r>
              <a:rPr lang="es-CO" dirty="0"/>
              <a:t>Planificar la </a:t>
            </a:r>
            <a:r>
              <a:rPr lang="es-CO" b="1" dirty="0"/>
              <a:t>implementación de </a:t>
            </a:r>
            <a:r>
              <a:rPr lang="es-CO" b="1" dirty="0" err="1"/>
              <a:t>Scrum</a:t>
            </a:r>
            <a:r>
              <a:rPr lang="es-CO" dirty="0"/>
              <a:t> dentro de la organización, es decir, escoger proyectos </a:t>
            </a:r>
            <a:r>
              <a:rPr lang="es-CO" b="1" dirty="0"/>
              <a:t>pilotos de bajo riesgo</a:t>
            </a:r>
            <a:r>
              <a:rPr lang="es-CO" dirty="0"/>
              <a:t> con los que empezar a hacer </a:t>
            </a:r>
            <a:r>
              <a:rPr lang="es-CO" dirty="0" err="1"/>
              <a:t>Scrum</a:t>
            </a:r>
            <a:r>
              <a:rPr lang="es-CO" dirty="0"/>
              <a:t> para introducir la mentalidad en el seno de la misma.</a:t>
            </a:r>
          </a:p>
          <a:p>
            <a:r>
              <a:rPr lang="es-CO" dirty="0"/>
              <a:t>Ayudar a los empleados e implicados a </a:t>
            </a:r>
            <a:r>
              <a:rPr lang="es-CO" b="1" dirty="0"/>
              <a:t>entender </a:t>
            </a:r>
            <a:r>
              <a:rPr lang="es-CO" b="1" dirty="0" err="1"/>
              <a:t>Scrum</a:t>
            </a:r>
            <a:r>
              <a:rPr lang="es-CO" dirty="0"/>
              <a:t> y el desarrollo de proyectos de forma empírica.</a:t>
            </a:r>
          </a:p>
          <a:p>
            <a:r>
              <a:rPr lang="es-CO" b="1" dirty="0"/>
              <a:t>Favorecer el cambio</a:t>
            </a:r>
            <a:r>
              <a:rPr lang="es-CO" dirty="0"/>
              <a:t> que aumente la productividad de los equipos </a:t>
            </a:r>
            <a:r>
              <a:rPr lang="es-CO" dirty="0" err="1"/>
              <a:t>Scrum</a:t>
            </a:r>
            <a:r>
              <a:rPr lang="es-CO" dirty="0"/>
              <a:t>.</a:t>
            </a:r>
          </a:p>
          <a:p>
            <a:r>
              <a:rPr lang="es-CO" dirty="0"/>
              <a:t>Trabajar con otros </a:t>
            </a:r>
            <a:r>
              <a:rPr lang="es-CO" dirty="0" err="1"/>
              <a:t>Scrum</a:t>
            </a:r>
            <a:r>
              <a:rPr lang="es-CO" dirty="0"/>
              <a:t> Master para mejorar la efectividad de la aplicación de </a:t>
            </a:r>
            <a:r>
              <a:rPr lang="es-CO" dirty="0" err="1"/>
              <a:t>Scrum</a:t>
            </a:r>
            <a:r>
              <a:rPr lang="es-CO" dirty="0"/>
              <a:t> en la compañía.</a:t>
            </a:r>
          </a:p>
          <a:p>
            <a:pPr marL="0" indent="0">
              <a:buNone/>
            </a:pP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92450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 bwMode="auto">
          <a:xfrm>
            <a:off x="408319" y="274638"/>
            <a:ext cx="1071236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4000" kern="1200" dirty="0" smtClean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Actividades </a:t>
            </a:r>
            <a:r>
              <a:rPr kumimoji="0" lang="es-MX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Scrum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>
                <a:reflection blurRad="6350" stA="55000" endA="300" endPos="45500" dir="5400000" sy="-100000" algn="bl" rotWithShape="0"/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pic>
        <p:nvPicPr>
          <p:cNvPr id="5" name="3 Marcador de contenido"/>
          <p:cNvPicPr/>
          <p:nvPr/>
        </p:nvPicPr>
        <p:blipFill>
          <a:blip r:embed="rId3"/>
          <a:stretch>
            <a:fillRect/>
          </a:stretch>
        </p:blipFill>
        <p:spPr>
          <a:xfrm>
            <a:off x="2177716" y="2177129"/>
            <a:ext cx="7688179" cy="33934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6982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 bwMode="auto">
          <a:xfrm>
            <a:off x="408319" y="274638"/>
            <a:ext cx="1071236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4000" kern="1200" dirty="0" smtClean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Sprint</a:t>
            </a:r>
          </a:p>
        </p:txBody>
      </p:sp>
      <p:sp>
        <p:nvSpPr>
          <p:cNvPr id="3" name="2 Marcador de contenido"/>
          <p:cNvSpPr txBox="1">
            <a:spLocks/>
          </p:cNvSpPr>
          <p:nvPr/>
        </p:nvSpPr>
        <p:spPr bwMode="auto">
          <a:xfrm>
            <a:off x="4457700" y="1340768"/>
            <a:ext cx="7040880" cy="4751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32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Es el corazón de </a:t>
            </a:r>
            <a:r>
              <a:rPr kumimoji="0" lang="es-MX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Scrum</a:t>
            </a: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Tienen una duración de 1 a 4 semanas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La duración de todos los Sprint debe ser consistente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s-MX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Cada Sprint inicia inmediatamente después del Sprint previo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No se realizan cambios que pueden afectar la duración del Sprint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s-MX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El alcance puede ser clarificado y renegociado con el dueño del producto.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Al final </a:t>
            </a:r>
            <a:r>
              <a:rPr lang="es-MX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del Sprint se debe tener un entregable que le aporte una funcionalidad al cliente.(Incremento)</a:t>
            </a: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22" y="2191483"/>
            <a:ext cx="36099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33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 bwMode="auto">
          <a:xfrm>
            <a:off x="408319" y="274638"/>
            <a:ext cx="1071236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4000" kern="1200" dirty="0" smtClean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Sprint</a:t>
            </a:r>
          </a:p>
        </p:txBody>
      </p:sp>
      <p:pic>
        <p:nvPicPr>
          <p:cNvPr id="8194" name="Picture 2" descr="Resultado de imagen para sprint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818" y="1865396"/>
            <a:ext cx="10361172" cy="435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313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30462" y="1675307"/>
            <a:ext cx="5178083" cy="39644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sz="3200" dirty="0"/>
              <a:t>Esta iniciativa del Plan Vive Digital, busca fortalecer la industria de TI nacional, aumentando su competitividad, como sector de talla mundial del </a:t>
            </a:r>
            <a:r>
              <a:rPr lang="es-CO" sz="3200" dirty="0" err="1"/>
              <a:t>Pais</a:t>
            </a:r>
            <a:r>
              <a:rPr lang="es-CO" sz="3200" dirty="0"/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57" y="1986231"/>
            <a:ext cx="4955418" cy="365347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895557" y="590843"/>
            <a:ext cx="1617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/>
              <a:t>FITI</a:t>
            </a:r>
          </a:p>
        </p:txBody>
      </p:sp>
    </p:spTree>
    <p:extLst>
      <p:ext uri="{BB962C8B-B14F-4D97-AF65-F5344CB8AC3E}">
        <p14:creationId xmlns:p14="http://schemas.microsoft.com/office/powerpoint/2010/main" val="845270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 bwMode="auto">
          <a:xfrm>
            <a:off x="339739" y="197768"/>
            <a:ext cx="1071236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4000" kern="1200" dirty="0" smtClean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Planificación del Sprint</a:t>
            </a:r>
          </a:p>
        </p:txBody>
      </p:sp>
      <p:sp>
        <p:nvSpPr>
          <p:cNvPr id="3" name="2 Marcador de contenido"/>
          <p:cNvSpPr txBox="1">
            <a:spLocks/>
          </p:cNvSpPr>
          <p:nvPr/>
        </p:nvSpPr>
        <p:spPr bwMode="auto">
          <a:xfrm>
            <a:off x="3505200" y="2360676"/>
            <a:ext cx="8051995" cy="869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32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Es la planificación de las tareas a realizar en la iteración.  Se divide en dos partes:</a:t>
            </a:r>
          </a:p>
          <a:p>
            <a:pPr marL="0" lvl="0" indent="0">
              <a:buNone/>
              <a:defRPr/>
            </a:pPr>
            <a:endParaRPr lang="es-CO" sz="2400" kern="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lvl="0" indent="0">
              <a:buNone/>
              <a:defRPr/>
            </a:pPr>
            <a:r>
              <a:rPr lang="es-CO" sz="2400" b="1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Tema Uno: </a:t>
            </a: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Que puede ser entregado en el primer Sprint</a:t>
            </a:r>
          </a:p>
          <a:p>
            <a:pPr marL="0" lvl="0" indent="0">
              <a:buNone/>
              <a:defRPr/>
            </a:pPr>
            <a:endParaRPr lang="es-CO" sz="2400" kern="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lvl="0" indent="0">
              <a:buNone/>
              <a:defRPr/>
            </a:pPr>
            <a:r>
              <a:rPr lang="es-CO" sz="2400" b="1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Tema Dos:  </a:t>
            </a: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como se Conseguirá completar el  trabajo seleccionado.</a:t>
            </a:r>
          </a:p>
          <a:p>
            <a:pPr marL="0" lvl="0" indent="0">
              <a:buNone/>
              <a:defRPr/>
            </a:pPr>
            <a:endParaRPr lang="es-CO" sz="2400" kern="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lvl="0" indent="0">
              <a:buNone/>
              <a:defRPr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La Duración de la planificación es de 8h para Sprint de 1 mes.</a:t>
            </a:r>
          </a:p>
          <a:p>
            <a:pPr marL="0" lvl="0" indent="0">
              <a:buNone/>
              <a:defRPr/>
            </a:pPr>
            <a:endParaRPr lang="es-CO" sz="2400" kern="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39" y="2210316"/>
            <a:ext cx="3051046" cy="30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02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 bwMode="auto">
          <a:xfrm>
            <a:off x="339739" y="197768"/>
            <a:ext cx="1071236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4000" kern="1200" dirty="0" smtClean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Planificacion</a:t>
            </a: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 del Sprint</a:t>
            </a:r>
          </a:p>
        </p:txBody>
      </p:sp>
      <p:sp>
        <p:nvSpPr>
          <p:cNvPr id="3" name="2 Marcador de contenido"/>
          <p:cNvSpPr txBox="1">
            <a:spLocks/>
          </p:cNvSpPr>
          <p:nvPr/>
        </p:nvSpPr>
        <p:spPr bwMode="auto">
          <a:xfrm>
            <a:off x="782053" y="1340767"/>
            <a:ext cx="9877926" cy="4735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32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s-CO" sz="2400" b="1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Tema Uno: Que puede ser entregado en el primer Sprint (Tiempo </a:t>
            </a:r>
            <a:r>
              <a:rPr lang="es-CO" sz="2400" b="1" kern="0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max</a:t>
            </a:r>
            <a:r>
              <a:rPr lang="es-CO" sz="2400" b="1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 4 H)</a:t>
            </a:r>
          </a:p>
          <a:p>
            <a:pPr marL="0" lvl="0" indent="0">
              <a:buNone/>
              <a:defRPr/>
            </a:pPr>
            <a:endParaRPr lang="es-CO" sz="2400" kern="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buFont typeface="Arial" panose="020B0604020202020204" pitchFamily="34" charset="0"/>
              <a:buChar char="•"/>
              <a:defRPr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El cliente presenta al equipo la lista de requisitos priorizada del producto.</a:t>
            </a:r>
          </a:p>
          <a:p>
            <a:pPr lvl="0">
              <a:buFont typeface="Arial" panose="020B0604020202020204" pitchFamily="34" charset="0"/>
              <a:buChar char="•"/>
              <a:defRPr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El equipo examina la lista y hace preguntas para aclarar inquietudes.</a:t>
            </a:r>
          </a:p>
          <a:p>
            <a:pPr lvl="0">
              <a:buFont typeface="Arial" panose="020B0604020202020204" pitchFamily="34" charset="0"/>
              <a:buChar char="•"/>
              <a:defRPr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Se selecciona los objetivos/requisitos más prioritarios que se compromete a completar y que generen un entregable funcional.</a:t>
            </a:r>
          </a:p>
          <a:p>
            <a:pPr lvl="0">
              <a:buFont typeface="Arial" panose="020B0604020202020204" pitchFamily="34" charset="0"/>
              <a:buChar char="•"/>
              <a:defRPr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Para esta reunión se requiere lo siguiente:</a:t>
            </a:r>
          </a:p>
          <a:p>
            <a:pPr marL="901700" lvl="0">
              <a:buFont typeface="Arial" panose="020B0604020202020204" pitchFamily="34" charset="0"/>
              <a:buChar char="•"/>
              <a:defRPr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La lista del producto</a:t>
            </a:r>
          </a:p>
          <a:p>
            <a:pPr marL="901700" lvl="0">
              <a:buFont typeface="Arial" panose="020B0604020202020204" pitchFamily="34" charset="0"/>
              <a:buChar char="•"/>
              <a:defRPr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El ultimo incremento entregado al cliente</a:t>
            </a:r>
          </a:p>
          <a:p>
            <a:pPr marL="901700" lvl="0">
              <a:buFont typeface="Arial" panose="020B0604020202020204" pitchFamily="34" charset="0"/>
              <a:buChar char="•"/>
              <a:defRPr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Velocidad del equipo</a:t>
            </a:r>
          </a:p>
          <a:p>
            <a:pPr marL="444500" lvl="0">
              <a:buFont typeface="Arial" panose="020B0604020202020204" pitchFamily="34" charset="0"/>
              <a:buChar char="•"/>
              <a:tabLst>
                <a:tab pos="360363" algn="l"/>
              </a:tabLst>
              <a:defRPr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Se define el objetivo del Sprint</a:t>
            </a:r>
          </a:p>
          <a:p>
            <a:pPr lvl="0">
              <a:buFont typeface="Arial" panose="020B0604020202020204" pitchFamily="34" charset="0"/>
              <a:buChar char="•"/>
              <a:defRPr/>
            </a:pPr>
            <a:endParaRPr lang="es-CO" sz="2400" kern="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lvl="0" indent="0">
              <a:buNone/>
              <a:defRPr/>
            </a:pPr>
            <a:endParaRPr lang="es-CO" sz="2400" kern="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lvl="0" indent="0">
              <a:buNone/>
              <a:defRPr/>
            </a:pPr>
            <a:endParaRPr lang="es-CO" sz="2400" kern="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lvl="0" indent="0">
              <a:buNone/>
              <a:defRPr/>
            </a:pPr>
            <a:endParaRPr lang="es-CO" sz="2400" kern="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pic>
        <p:nvPicPr>
          <p:cNvPr id="4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153" y="3708357"/>
            <a:ext cx="3101985" cy="292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174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 bwMode="auto">
          <a:xfrm>
            <a:off x="339739" y="197768"/>
            <a:ext cx="1071236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4000" kern="1200" dirty="0" smtClean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Planificacion</a:t>
            </a: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 del Sprint</a:t>
            </a:r>
          </a:p>
        </p:txBody>
      </p:sp>
      <p:sp>
        <p:nvSpPr>
          <p:cNvPr id="3" name="2 Marcador de contenido"/>
          <p:cNvSpPr txBox="1">
            <a:spLocks/>
          </p:cNvSpPr>
          <p:nvPr/>
        </p:nvSpPr>
        <p:spPr bwMode="auto">
          <a:xfrm>
            <a:off x="339739" y="1196389"/>
            <a:ext cx="11246672" cy="551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32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s-CO" sz="2400" b="1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Tema Dos: como se Conseguirá completar el  trabajo seleccionado. (Tiempo </a:t>
            </a:r>
            <a:r>
              <a:rPr lang="es-CO" sz="2400" b="1" kern="0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max</a:t>
            </a:r>
            <a:r>
              <a:rPr lang="es-CO" sz="2400" b="1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 4 H)</a:t>
            </a:r>
          </a:p>
          <a:p>
            <a:pPr lvl="0">
              <a:buFont typeface="Arial" panose="020B0604020202020204" pitchFamily="34" charset="0"/>
              <a:buChar char="•"/>
              <a:defRPr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El equipo planifica la iteración</a:t>
            </a:r>
          </a:p>
          <a:p>
            <a:pPr lvl="0">
              <a:buFont typeface="Arial" panose="020B0604020202020204" pitchFamily="34" charset="0"/>
              <a:buChar char="•"/>
              <a:defRPr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elabora la táctica que le permitirá conseguir el mejor resultado posible con el mínimo esfuerzo.</a:t>
            </a:r>
          </a:p>
          <a:p>
            <a:pPr lvl="0">
              <a:buFont typeface="Arial" panose="020B0604020202020204" pitchFamily="34" charset="0"/>
              <a:buChar char="•"/>
              <a:defRPr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Esta actividad la realiza el equipo de desarrollo dado que ha adquirido un compromiso.</a:t>
            </a:r>
          </a:p>
          <a:p>
            <a:pPr lvl="0">
              <a:buFont typeface="Arial" panose="020B0604020202020204" pitchFamily="34" charset="0"/>
              <a:buChar char="•"/>
              <a:defRPr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Define las tareas necesarias para poder completar cada objetivo/requisito, creando la lista de tareas de la iteración </a:t>
            </a:r>
          </a:p>
          <a:p>
            <a:pPr lvl="0">
              <a:buFont typeface="Arial" panose="020B0604020202020204" pitchFamily="34" charset="0"/>
              <a:buChar char="•"/>
              <a:defRPr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Realiza una estimación conjunta del esfuerzo necesario para realizar cada tarea.</a:t>
            </a:r>
          </a:p>
          <a:p>
            <a:pPr lvl="0">
              <a:buFont typeface="Arial" panose="020B0604020202020204" pitchFamily="34" charset="0"/>
              <a:buChar char="•"/>
              <a:defRPr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Cada miembro del equipo se </a:t>
            </a:r>
            <a:r>
              <a:rPr lang="es-CO" sz="2400" kern="0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autoasigna</a:t>
            </a: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 a las tareas que puede realizar</a:t>
            </a:r>
          </a:p>
          <a:p>
            <a:pPr lvl="0">
              <a:buFont typeface="Arial" panose="020B0604020202020204" pitchFamily="34" charset="0"/>
              <a:buChar char="•"/>
              <a:defRPr/>
            </a:pPr>
            <a:endParaRPr lang="es-CO" sz="2400" kern="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lvl="0" indent="0">
              <a:buNone/>
              <a:defRPr/>
            </a:pPr>
            <a:endParaRPr lang="es-CO" sz="2400" kern="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lvl="0" indent="0">
              <a:buNone/>
              <a:defRPr/>
            </a:pPr>
            <a:endParaRPr lang="es-CO" sz="2400" kern="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lvl="0" indent="0">
              <a:buNone/>
              <a:defRPr/>
            </a:pPr>
            <a:endParaRPr lang="es-CO" sz="2400" kern="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821" y="5449725"/>
            <a:ext cx="3041641" cy="126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5986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 bwMode="auto">
          <a:xfrm>
            <a:off x="2368832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4000" kern="1200" dirty="0" smtClean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Planeación del Sprint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>
                <a:reflection blurRad="6350" stA="55000" endA="300" endPos="45500" dir="5400000" sy="-100000" algn="bl" rotWithShape="0"/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98" y="1916832"/>
            <a:ext cx="1451865" cy="3223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:\Users\Yuri\AppData\Local\Microsoft\Windows\Temporary Internet Files\Content.IE5\NTAWE3W3\MC900441279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424" y="5095209"/>
            <a:ext cx="785428" cy="78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27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528" y="5581496"/>
            <a:ext cx="550953" cy="583808"/>
          </a:xfrm>
          <a:prstGeom prst="rect">
            <a:avLst/>
          </a:prstGeom>
        </p:spPr>
      </p:pic>
      <p:pic>
        <p:nvPicPr>
          <p:cNvPr id="6" name="Picture 8" descr="C:\Users\Yuri\AppData\Local\Microsoft\Windows\Temporary Internet Files\Content.IE5\MQ8I6LH4\MC900442134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029" y="5231504"/>
            <a:ext cx="722659" cy="71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Yuri\AppData\Local\Microsoft\Windows\Temporary Internet Files\Content.IE5\29RC37L0\MC900432664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257" y="2754506"/>
            <a:ext cx="1411352" cy="141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32 CuadroTexto"/>
          <p:cNvSpPr txBox="1"/>
          <p:nvPr/>
        </p:nvSpPr>
        <p:spPr>
          <a:xfrm>
            <a:off x="5767744" y="2204864"/>
            <a:ext cx="1451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MX" sz="1400" dirty="0">
                <a:solidFill>
                  <a:srgbClr val="000000"/>
                </a:solidFill>
                <a:latin typeface="Arial" charset="0"/>
                <a:cs typeface="Arial" charset="0"/>
              </a:rPr>
              <a:t>Planeación del Sprint</a:t>
            </a:r>
          </a:p>
        </p:txBody>
      </p:sp>
      <p:sp>
        <p:nvSpPr>
          <p:cNvPr id="9" name="28 CuadroTexto"/>
          <p:cNvSpPr txBox="1"/>
          <p:nvPr/>
        </p:nvSpPr>
        <p:spPr>
          <a:xfrm>
            <a:off x="1907316" y="3068960"/>
            <a:ext cx="1196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MX" b="1" dirty="0">
                <a:solidFill>
                  <a:srgbClr val="000000"/>
                </a:solidFill>
                <a:latin typeface="Arial" charset="0"/>
                <a:cs typeface="Arial" charset="0"/>
              </a:rPr>
              <a:t>Qué hacer</a:t>
            </a:r>
          </a:p>
        </p:txBody>
      </p:sp>
      <p:cxnSp>
        <p:nvCxnSpPr>
          <p:cNvPr id="10" name="30 Conector recto de flecha"/>
          <p:cNvCxnSpPr/>
          <p:nvPr/>
        </p:nvCxnSpPr>
        <p:spPr bwMode="auto">
          <a:xfrm>
            <a:off x="2671400" y="3392125"/>
            <a:ext cx="608738" cy="136503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016" y="2889119"/>
            <a:ext cx="2375492" cy="987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39 CuadroTexto"/>
          <p:cNvSpPr txBox="1"/>
          <p:nvPr/>
        </p:nvSpPr>
        <p:spPr>
          <a:xfrm>
            <a:off x="8933562" y="4366845"/>
            <a:ext cx="1196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MX" b="1" dirty="0">
                <a:solidFill>
                  <a:srgbClr val="000000"/>
                </a:solidFill>
                <a:latin typeface="Arial" charset="0"/>
                <a:cs typeface="Arial" charset="0"/>
              </a:rPr>
              <a:t>Cómo hacerlo</a:t>
            </a:r>
          </a:p>
        </p:txBody>
      </p:sp>
      <p:sp>
        <p:nvSpPr>
          <p:cNvPr id="13" name="40 CuadroTexto"/>
          <p:cNvSpPr txBox="1"/>
          <p:nvPr/>
        </p:nvSpPr>
        <p:spPr>
          <a:xfrm>
            <a:off x="8677829" y="2245250"/>
            <a:ext cx="145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MX" sz="1400" dirty="0">
                <a:solidFill>
                  <a:srgbClr val="000000"/>
                </a:solidFill>
                <a:latin typeface="Arial" charset="0"/>
                <a:cs typeface="Arial" charset="0"/>
              </a:rPr>
              <a:t>Sprint </a:t>
            </a:r>
            <a:r>
              <a:rPr lang="es-MX" sz="1400" dirty="0" err="1">
                <a:solidFill>
                  <a:srgbClr val="000000"/>
                </a:solidFill>
                <a:latin typeface="Arial" charset="0"/>
                <a:cs typeface="Arial" charset="0"/>
              </a:rPr>
              <a:t>Backlog</a:t>
            </a:r>
            <a:endParaRPr lang="es-MX" sz="14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14" name="41 Conector recto de flecha"/>
          <p:cNvCxnSpPr>
            <a:stCxn id="12" idx="0"/>
          </p:cNvCxnSpPr>
          <p:nvPr/>
        </p:nvCxnSpPr>
        <p:spPr bwMode="auto">
          <a:xfrm flipV="1">
            <a:off x="9531628" y="3876210"/>
            <a:ext cx="0" cy="490635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15" name="2053 Flecha derecha"/>
          <p:cNvSpPr/>
          <p:nvPr/>
        </p:nvSpPr>
        <p:spPr bwMode="auto">
          <a:xfrm>
            <a:off x="5047664" y="3151478"/>
            <a:ext cx="792088" cy="493546"/>
          </a:xfrm>
          <a:prstGeom prst="rightArrow">
            <a:avLst/>
          </a:prstGeom>
          <a:solidFill>
            <a:srgbClr val="BBE0E3"/>
          </a:solidFill>
          <a:ln w="9525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6" name="45 Flecha derecha"/>
          <p:cNvSpPr/>
          <p:nvPr/>
        </p:nvSpPr>
        <p:spPr bwMode="auto">
          <a:xfrm>
            <a:off x="7279912" y="3223486"/>
            <a:ext cx="792088" cy="493546"/>
          </a:xfrm>
          <a:prstGeom prst="rightArrow">
            <a:avLst/>
          </a:prstGeom>
          <a:solidFill>
            <a:srgbClr val="BBE0E3"/>
          </a:solidFill>
          <a:ln w="9525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227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 bwMode="auto">
          <a:xfrm>
            <a:off x="339739" y="197768"/>
            <a:ext cx="1071236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4000" kern="1200" dirty="0" smtClean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Ejemplo Resultado </a:t>
            </a:r>
            <a:r>
              <a:rPr kumimoji="0" lang="es-MX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planificacion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>
                <a:reflection blurRad="6350" stA="55000" endA="300" endPos="45500" dir="5400000" sy="-100000" algn="bl" rotWithShape="0"/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271" y="2292517"/>
            <a:ext cx="58293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60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 bwMode="auto">
          <a:xfrm>
            <a:off x="408319" y="274638"/>
            <a:ext cx="1071236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4000" kern="1200" dirty="0" smtClean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Reunión diaria (Daily Scrum)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>
                <a:reflection blurRad="6350" stA="55000" endA="300" endPos="45500" dir="5400000" sy="-100000" algn="bl" rotWithShape="0"/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3" name="2 Marcador de contenido"/>
          <p:cNvSpPr txBox="1">
            <a:spLocks/>
          </p:cNvSpPr>
          <p:nvPr/>
        </p:nvSpPr>
        <p:spPr bwMode="auto">
          <a:xfrm>
            <a:off x="4457700" y="1340768"/>
            <a:ext cx="7040880" cy="4751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32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Punto de inspección y adaptación  en Scrum. Máx. 15 minutos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El equipo se reúne para comunicar y entender el estatus 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Esencial para conocer el progreso continuo y evitar bloqueos 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No tiene como objetivo reportar progreso al Scrum Master, </a:t>
            </a:r>
            <a:r>
              <a:rPr kumimoji="0" lang="es-MX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Product</a:t>
            </a: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es-MX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Owner</a:t>
            </a: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o cualquier otro </a:t>
            </a:r>
            <a:r>
              <a:rPr kumimoji="0" lang="es-MX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Stakeholder</a:t>
            </a: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El </a:t>
            </a:r>
            <a:r>
              <a:rPr kumimoji="0" lang="es-MX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Product</a:t>
            </a: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es-MX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Owner</a:t>
            </a: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podrá participar siempre y cuando su participación sea pasiva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El Scrum Master se asegura de que el Equipo de Desarrollo mantenga la reunión, pero el Equipo de Desarrollo es el responsable de dirigir el Scrum Diario  </a:t>
            </a:r>
            <a:endParaRPr kumimoji="0" lang="es-MX" sz="3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9218" name="Picture 2" descr="Resultado de imagen para Reunion diar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67" y="2240280"/>
            <a:ext cx="3615041" cy="350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433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 bwMode="auto">
          <a:xfrm>
            <a:off x="360192" y="197768"/>
            <a:ext cx="1071236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4000" kern="1200" dirty="0" smtClean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Reunión diaria (Daily Scrum)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>
                <a:reflection blurRad="6350" stA="55000" endA="300" endPos="45500" dir="5400000" sy="-100000" algn="bl" rotWithShape="0"/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3" name="2 Marcador de contenido"/>
          <p:cNvSpPr txBox="1">
            <a:spLocks/>
          </p:cNvSpPr>
          <p:nvPr/>
        </p:nvSpPr>
        <p:spPr bwMode="auto">
          <a:xfrm>
            <a:off x="4445668" y="1462135"/>
            <a:ext cx="7040880" cy="4751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32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400" dirty="0">
                <a:solidFill>
                  <a:schemeClr val="tx1"/>
                </a:solidFill>
              </a:rPr>
              <a:t>Durante esta reunión cada miembro debe responder las siguientes preguntas:</a:t>
            </a:r>
          </a:p>
          <a:p>
            <a:pPr marL="0" indent="0">
              <a:buNone/>
            </a:pPr>
            <a:endParaRPr lang="es-CO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s-CO" sz="2400" dirty="0">
                <a:solidFill>
                  <a:schemeClr val="tx1"/>
                </a:solidFill>
              </a:rPr>
              <a:t>¿</a:t>
            </a:r>
            <a:r>
              <a:rPr lang="es-CO" sz="2400" b="1" dirty="0">
                <a:solidFill>
                  <a:schemeClr val="tx1"/>
                </a:solidFill>
              </a:rPr>
              <a:t>Qué he hecho </a:t>
            </a:r>
            <a:r>
              <a:rPr lang="es-CO" sz="2400" dirty="0">
                <a:solidFill>
                  <a:schemeClr val="tx1"/>
                </a:solidFill>
              </a:rPr>
              <a:t>desde la última reunión de sincronización? ¿Pude hacer todo lo que tenía planeado? ¿Cuál fue el problema?</a:t>
            </a:r>
          </a:p>
          <a:p>
            <a:pPr marL="0" indent="0">
              <a:buNone/>
            </a:pPr>
            <a:endParaRPr lang="es-CO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s-CO" sz="2400" dirty="0">
                <a:solidFill>
                  <a:schemeClr val="tx1"/>
                </a:solidFill>
              </a:rPr>
              <a:t>¿</a:t>
            </a:r>
            <a:r>
              <a:rPr lang="es-CO" sz="2400" b="1" dirty="0">
                <a:solidFill>
                  <a:schemeClr val="tx1"/>
                </a:solidFill>
              </a:rPr>
              <a:t>Qué voy a hacer </a:t>
            </a:r>
            <a:r>
              <a:rPr lang="es-CO" sz="2400" dirty="0">
                <a:solidFill>
                  <a:schemeClr val="tx1"/>
                </a:solidFill>
              </a:rPr>
              <a:t>a partir de este momento?</a:t>
            </a:r>
          </a:p>
          <a:p>
            <a:endParaRPr lang="es-CO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s-CO" sz="2400" dirty="0">
                <a:solidFill>
                  <a:schemeClr val="tx1"/>
                </a:solidFill>
              </a:rPr>
              <a:t>¿Qué </a:t>
            </a:r>
            <a:r>
              <a:rPr lang="es-CO" sz="2400" b="1" dirty="0">
                <a:solidFill>
                  <a:schemeClr val="tx1"/>
                </a:solidFill>
              </a:rPr>
              <a:t>impedimentos </a:t>
            </a:r>
            <a:r>
              <a:rPr lang="es-CO" sz="2400" dirty="0">
                <a:solidFill>
                  <a:schemeClr val="tx1"/>
                </a:solidFill>
              </a:rPr>
              <a:t>tengo o voy a tener para cumplir mis compromisos en esta iteración y en el proyecto?</a:t>
            </a:r>
          </a:p>
        </p:txBody>
      </p:sp>
      <p:pic>
        <p:nvPicPr>
          <p:cNvPr id="9218" name="Picture 2" descr="Resultado de imagen para Reunion diar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67" y="2240280"/>
            <a:ext cx="3615041" cy="350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138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 bwMode="auto">
          <a:xfrm>
            <a:off x="1871869" y="370436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4000" kern="1200" dirty="0" smtClean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Revisión del Sprint</a:t>
            </a:r>
          </a:p>
        </p:txBody>
      </p:sp>
      <p:sp>
        <p:nvSpPr>
          <p:cNvPr id="3" name="2 Marcador de contenido"/>
          <p:cNvSpPr txBox="1">
            <a:spLocks/>
          </p:cNvSpPr>
          <p:nvPr/>
        </p:nvSpPr>
        <p:spPr bwMode="auto">
          <a:xfrm>
            <a:off x="2153653" y="1513436"/>
            <a:ext cx="9333827" cy="335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32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Demostración de las nuevas funcionalidades que el equipo desarrolló durante el Sprint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Se inspecciona lo entregado por el equipo y se obtiene retroalimentación de los asistentes para poder adaptar el plan para  próximos </a:t>
            </a:r>
            <a:r>
              <a:rPr kumimoji="0" lang="es-MX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Sprints</a:t>
            </a: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Deben asistir todos los involucrados relevantes, para ayudar al equipo con retroalimentación valiosa sobre el producto.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El resultado es un PB revisado, que define los elementos posibles para el siguiente Sprint 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s-MX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Es una reunión informal no de seguimiento.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es-MX" sz="2400" kern="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es-MX" sz="2400" kern="0" dirty="0">
                <a:solidFill>
                  <a:srgbClr val="000000">
                    <a:lumMod val="85000"/>
                    <a:lumOff val="15000"/>
                  </a:srgbClr>
                </a:solidFill>
              </a:rPr>
              <a:t>Duración 4h para Sprint de un mes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3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2050" name="Picture 2" descr="http://www.becominganagilearchitect.com/uploads/posts/150810_sprint_retrospective/sprint_retrospectiv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5923"/>
            <a:ext cx="2018089" cy="189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361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 bwMode="auto">
          <a:xfrm>
            <a:off x="1871869" y="370436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4000" kern="1200" dirty="0" smtClean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Revisión del Sprint</a:t>
            </a:r>
          </a:p>
        </p:txBody>
      </p:sp>
      <p:pic>
        <p:nvPicPr>
          <p:cNvPr id="2050" name="Picture 2" descr="http://www.becominganagilearchitect.com/uploads/posts/150810_sprint_retrospective/sprint_retrospecti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5923"/>
            <a:ext cx="2018089" cy="189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002" y="1709737"/>
            <a:ext cx="8782153" cy="452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49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 bwMode="auto">
          <a:xfrm>
            <a:off x="1506415" y="10584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4000" kern="1200" dirty="0" smtClean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Retrospectiva</a:t>
            </a:r>
          </a:p>
        </p:txBody>
      </p:sp>
      <p:sp>
        <p:nvSpPr>
          <p:cNvPr id="3" name="2 Marcador de contenido"/>
          <p:cNvSpPr txBox="1">
            <a:spLocks/>
          </p:cNvSpPr>
          <p:nvPr/>
        </p:nvSpPr>
        <p:spPr bwMode="auto">
          <a:xfrm>
            <a:off x="4560278" y="1377801"/>
            <a:ext cx="7016260" cy="490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2"/>
              </a:buBlip>
              <a:defRPr sz="32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El foco es la mejora continua del proceso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La retrospectiva se restringe a los miembros del equipo Scrum: </a:t>
            </a:r>
            <a:r>
              <a:rPr kumimoji="0" lang="es-MX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Product</a:t>
            </a: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es-MX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Owner</a:t>
            </a: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, los miembros del equipo de desarrollo y el Scrum Master 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Se inspecciona en profundidad cuán colaborativo y productivo es el equipo y cómo hacer para mejorar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Al final el equipo debe haber identificado y se debe haber comprometido con acciones de mejora al proceso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endParaRPr kumimoji="0" lang="es-MX" sz="3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90" y="1878256"/>
            <a:ext cx="31432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9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87" y="844717"/>
            <a:ext cx="6975819" cy="496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88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283112" y="2272039"/>
            <a:ext cx="3727939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CO" sz="2800" dirty="0" err="1">
                <a:solidFill>
                  <a:srgbClr val="000000"/>
                </a:solidFill>
                <a:latin typeface="Calibri"/>
              </a:rPr>
              <a:t>Product</a:t>
            </a:r>
            <a:r>
              <a:rPr lang="es-CO" sz="28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s-CO" sz="2800" dirty="0" err="1">
                <a:solidFill>
                  <a:srgbClr val="000000"/>
                </a:solidFill>
                <a:latin typeface="Calibri"/>
              </a:rPr>
              <a:t>Backlog</a:t>
            </a:r>
            <a:r>
              <a:rPr lang="es-CO" sz="2800" dirty="0">
                <a:solidFill>
                  <a:srgbClr val="000000"/>
                </a:solidFill>
                <a:latin typeface="Calibri"/>
              </a:rPr>
              <a:t> (PB) </a:t>
            </a:r>
          </a:p>
          <a:p>
            <a:pPr>
              <a:lnSpc>
                <a:spcPct val="100000"/>
              </a:lnSpc>
            </a:pPr>
            <a:r>
              <a:rPr lang="es-CO" sz="2800" dirty="0">
                <a:solidFill>
                  <a:srgbClr val="000000"/>
                </a:solidFill>
                <a:latin typeface="Calibri"/>
              </a:rPr>
              <a:t>Pila del Producto</a:t>
            </a:r>
          </a:p>
          <a:p>
            <a:endParaRPr lang="es-CO" sz="2800" dirty="0"/>
          </a:p>
          <a:p>
            <a:pPr>
              <a:lnSpc>
                <a:spcPct val="100000"/>
              </a:lnSpc>
            </a:pPr>
            <a:endParaRPr sz="2800" dirty="0"/>
          </a:p>
        </p:txBody>
      </p:sp>
      <p:sp>
        <p:nvSpPr>
          <p:cNvPr id="166" name="CustomShape 2"/>
          <p:cNvSpPr/>
          <p:nvPr/>
        </p:nvSpPr>
        <p:spPr>
          <a:xfrm>
            <a:off x="2133480" y="42696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dirty="0">
                <a:solidFill>
                  <a:srgbClr val="000000"/>
                </a:solidFill>
                <a:latin typeface="Calibri"/>
              </a:rPr>
              <a:t>Artefactos</a:t>
            </a:r>
            <a:endParaRPr dirty="0"/>
          </a:p>
        </p:txBody>
      </p:sp>
      <p:sp>
        <p:nvSpPr>
          <p:cNvPr id="4" name="CustomShape 1"/>
          <p:cNvSpPr/>
          <p:nvPr/>
        </p:nvSpPr>
        <p:spPr>
          <a:xfrm>
            <a:off x="7879667" y="2272039"/>
            <a:ext cx="3245534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s-CO" sz="2800" dirty="0">
                <a:solidFill>
                  <a:srgbClr val="000000"/>
                </a:solidFill>
              </a:rPr>
              <a:t>Sprint </a:t>
            </a:r>
            <a:r>
              <a:rPr lang="es-CO" sz="2800" dirty="0" err="1">
                <a:solidFill>
                  <a:srgbClr val="000000"/>
                </a:solidFill>
              </a:rPr>
              <a:t>Backlog</a:t>
            </a:r>
            <a:r>
              <a:rPr lang="es-CO" sz="2800" dirty="0">
                <a:solidFill>
                  <a:srgbClr val="000000"/>
                </a:solidFill>
              </a:rPr>
              <a:t> (SB) </a:t>
            </a:r>
          </a:p>
          <a:p>
            <a:r>
              <a:rPr lang="es-CO" sz="2800" dirty="0">
                <a:solidFill>
                  <a:srgbClr val="000000"/>
                </a:solidFill>
              </a:rPr>
              <a:t>Pila del Sprint</a:t>
            </a:r>
          </a:p>
          <a:p>
            <a:endParaRPr lang="es-CO" sz="2800" dirty="0"/>
          </a:p>
          <a:p>
            <a:pPr>
              <a:lnSpc>
                <a:spcPct val="100000"/>
              </a:lnSpc>
            </a:pPr>
            <a:endParaRPr sz="2800" dirty="0"/>
          </a:p>
        </p:txBody>
      </p:sp>
      <p:sp>
        <p:nvSpPr>
          <p:cNvPr id="5" name="CustomShape 1"/>
          <p:cNvSpPr/>
          <p:nvPr/>
        </p:nvSpPr>
        <p:spPr>
          <a:xfrm>
            <a:off x="6484621" y="5929639"/>
            <a:ext cx="3198641" cy="623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s-CO" b="1" dirty="0"/>
              <a:t>El Incremento del Producto  (Funcionalidad del Software)</a:t>
            </a:r>
          </a:p>
          <a:p>
            <a:endParaRPr lang="es-CO" b="1" dirty="0"/>
          </a:p>
          <a:p>
            <a:endParaRPr lang="es-CO" sz="2800" dirty="0"/>
          </a:p>
          <a:p>
            <a:pPr>
              <a:lnSpc>
                <a:spcPct val="100000"/>
              </a:lnSpc>
            </a:pPr>
            <a:endParaRPr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175" y="2374176"/>
            <a:ext cx="3314700" cy="2609850"/>
          </a:xfrm>
          <a:prstGeom prst="rect">
            <a:avLst/>
          </a:prstGeom>
        </p:spPr>
      </p:pic>
      <p:sp>
        <p:nvSpPr>
          <p:cNvPr id="3" name="Flecha: a la derecha 2"/>
          <p:cNvSpPr/>
          <p:nvPr/>
        </p:nvSpPr>
        <p:spPr>
          <a:xfrm rot="3494607">
            <a:off x="6729992" y="4134713"/>
            <a:ext cx="1422902" cy="6304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71364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2041789" y="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dirty="0" err="1">
                <a:solidFill>
                  <a:srgbClr val="000000"/>
                </a:solidFill>
                <a:latin typeface="Calibri"/>
              </a:rPr>
              <a:t>Product</a:t>
            </a:r>
            <a:r>
              <a:rPr lang="es-CO" sz="4400" dirty="0">
                <a:solidFill>
                  <a:srgbClr val="000000"/>
                </a:solidFill>
                <a:latin typeface="Calibri"/>
              </a:rPr>
              <a:t> Backlog (PB)</a:t>
            </a:r>
            <a:endParaRPr dirty="0"/>
          </a:p>
        </p:txBody>
      </p:sp>
      <p:sp>
        <p:nvSpPr>
          <p:cNvPr id="167" name="CustomShape 3"/>
          <p:cNvSpPr/>
          <p:nvPr/>
        </p:nvSpPr>
        <p:spPr>
          <a:xfrm>
            <a:off x="481263" y="902369"/>
            <a:ext cx="8855242" cy="434741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 dirty="0">
                <a:solidFill>
                  <a:srgbClr val="000000"/>
                </a:solidFill>
                <a:latin typeface="Calibri"/>
              </a:rPr>
              <a:t>La lista de objetivos/requisitos priorizada representa la visión y expectativas del cliente respecto a los objetivos y entregas del producto o proyecto.</a:t>
            </a:r>
          </a:p>
          <a:p>
            <a:pPr algn="just">
              <a:lnSpc>
                <a:spcPct val="100000"/>
              </a:lnSpc>
            </a:pPr>
            <a:endParaRPr lang="es-CO" sz="2400" dirty="0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 dirty="0">
                <a:solidFill>
                  <a:srgbClr val="000000"/>
                </a:solidFill>
                <a:latin typeface="Calibri"/>
              </a:rPr>
              <a:t>Inicialmente son las características requeridas para cumplir la visión del producto.</a:t>
            </a:r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 lang="es-CO"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 dirty="0">
                <a:solidFill>
                  <a:srgbClr val="000000"/>
                </a:solidFill>
                <a:latin typeface="Calibri"/>
              </a:rPr>
              <a:t>Se busca hacer el trabajo más valioso primero.</a:t>
            </a:r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 lang="es-CO" sz="2400" dirty="0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 dirty="0">
                <a:solidFill>
                  <a:srgbClr val="000000"/>
                </a:solidFill>
                <a:latin typeface="Calibri"/>
              </a:rPr>
              <a:t>El </a:t>
            </a:r>
            <a:r>
              <a:rPr lang="es-CO" sz="2400" dirty="0" err="1">
                <a:solidFill>
                  <a:srgbClr val="000000"/>
                </a:solidFill>
                <a:latin typeface="Calibri"/>
              </a:rPr>
              <a:t>Product</a:t>
            </a:r>
            <a:r>
              <a:rPr lang="es-CO" sz="2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s-CO" sz="2400" dirty="0" err="1">
                <a:solidFill>
                  <a:srgbClr val="000000"/>
                </a:solidFill>
                <a:latin typeface="Calibri"/>
              </a:rPr>
              <a:t>Owner</a:t>
            </a:r>
            <a:r>
              <a:rPr lang="es-CO" sz="2400" dirty="0">
                <a:solidFill>
                  <a:srgbClr val="000000"/>
                </a:solidFill>
                <a:latin typeface="Calibri"/>
              </a:rPr>
              <a:t> determina la prioridad de los elementos del PB.</a:t>
            </a:r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 lang="es-CO"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 dirty="0">
                <a:solidFill>
                  <a:srgbClr val="000000"/>
                </a:solidFill>
                <a:latin typeface="Calibri"/>
              </a:rPr>
              <a:t>En el desarrollo se puede alimentar con nuevas características.</a:t>
            </a:r>
            <a:endParaRPr lang="es-CO"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 lang="es-CO"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 dirty="0">
                <a:solidFill>
                  <a:srgbClr val="000000"/>
                </a:solidFill>
                <a:latin typeface="Calibri"/>
              </a:rPr>
              <a:t>Constante evolución, se pueden adicionar, eliminar o cambiar prioridades.</a:t>
            </a:r>
            <a:endParaRPr lang="es-CO" dirty="0"/>
          </a:p>
          <a:p>
            <a:pPr algn="just">
              <a:lnSpc>
                <a:spcPct val="100000"/>
              </a:lnSpc>
            </a:pPr>
            <a:endParaRPr dirty="0"/>
          </a:p>
        </p:txBody>
      </p:sp>
      <p:pic>
        <p:nvPicPr>
          <p:cNvPr id="11266" name="Picture 2" descr="Resultado de imagen para product back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445" y="1776432"/>
            <a:ext cx="2296828" cy="330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3709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953131" y="363339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dirty="0" err="1">
                <a:solidFill>
                  <a:srgbClr val="000000"/>
                </a:solidFill>
                <a:latin typeface="Calibri"/>
              </a:rPr>
              <a:t>Product</a:t>
            </a:r>
            <a:r>
              <a:rPr lang="es-CO" sz="4400" dirty="0">
                <a:solidFill>
                  <a:srgbClr val="000000"/>
                </a:solidFill>
                <a:latin typeface="Calibri"/>
              </a:rPr>
              <a:t> Backlog (PB)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678" y="1277019"/>
            <a:ext cx="8133333" cy="5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273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601579" y="0"/>
            <a:ext cx="11313694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fontAlgn="base"/>
            <a:r>
              <a:rPr lang="es-CO" sz="4400" dirty="0">
                <a:solidFill>
                  <a:srgbClr val="333333"/>
                </a:solidFill>
                <a:latin typeface="Francois One"/>
              </a:rPr>
              <a:t>Backlog grooming (o refinamiento del backlog)</a:t>
            </a:r>
            <a:endParaRPr lang="es-CO" sz="4400" b="0" i="0" dirty="0">
              <a:solidFill>
                <a:srgbClr val="333333"/>
              </a:solidFill>
              <a:effectLst/>
              <a:latin typeface="Francois One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601579" y="1852862"/>
            <a:ext cx="7471110" cy="50051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s-CO" sz="2000" dirty="0"/>
              <a:t>Es la reunión en la que el dueño de producto y el equipo se </a:t>
            </a:r>
            <a:r>
              <a:rPr lang="es-CO" sz="2000" dirty="0" err="1"/>
              <a:t>reunen</a:t>
            </a:r>
            <a:r>
              <a:rPr lang="es-CO" sz="2000" dirty="0"/>
              <a:t> para revisar la </a:t>
            </a:r>
            <a:r>
              <a:rPr lang="es-CO" sz="2000" dirty="0">
                <a:hlinkClick r:id="rId2" tooltip="Product backlog (o pila de producto)"/>
              </a:rPr>
              <a:t>pila de producto</a:t>
            </a:r>
            <a:r>
              <a:rPr lang="es-CO" sz="2000" dirty="0"/>
              <a:t> y añadir, retirar o reestimar historias de usuario.</a:t>
            </a:r>
          </a:p>
          <a:p>
            <a:pPr algn="just">
              <a:lnSpc>
                <a:spcPct val="100000"/>
              </a:lnSpc>
            </a:pPr>
            <a:endParaRPr lang="es-CO" sz="2000" dirty="0"/>
          </a:p>
          <a:p>
            <a:pPr fontAlgn="base"/>
            <a:r>
              <a:rPr lang="es-CO" sz="2000" b="1" dirty="0"/>
              <a:t>Para qué sirve?</a:t>
            </a:r>
          </a:p>
          <a:p>
            <a:pPr fontAlgn="base"/>
            <a:r>
              <a:rPr lang="es-CO" sz="2000" dirty="0"/>
              <a:t>Para que el dueño de producto tenga las conversaciones necesarias con el equipo antes de introducir una historia de usuario en el backlog.</a:t>
            </a:r>
          </a:p>
          <a:p>
            <a:pPr fontAlgn="base"/>
            <a:endParaRPr lang="es-CO" sz="2000" dirty="0"/>
          </a:p>
          <a:p>
            <a:pPr fontAlgn="base"/>
            <a:r>
              <a:rPr lang="es-CO" sz="2000" dirty="0"/>
              <a:t>Para que el dueño de producto pueda estimar las historias con la información proporcionada por el equipo.</a:t>
            </a:r>
          </a:p>
          <a:p>
            <a:pPr fontAlgn="base"/>
            <a:endParaRPr lang="es-CO" sz="2000" dirty="0"/>
          </a:p>
          <a:p>
            <a:pPr fontAlgn="base"/>
            <a:r>
              <a:rPr lang="es-CO" sz="2000" dirty="0"/>
              <a:t>Para evitar que el equipo se quede sin historias en las que trabajar.</a:t>
            </a:r>
            <a:endParaRPr sz="2000" dirty="0"/>
          </a:p>
        </p:txBody>
      </p:sp>
      <p:pic>
        <p:nvPicPr>
          <p:cNvPr id="12290" name="Picture 2" descr="Resultado de imagen para refinamiento de la pila del produc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80" y="3485147"/>
            <a:ext cx="3633036" cy="190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5100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2063640" y="18864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dirty="0">
                <a:solidFill>
                  <a:srgbClr val="000000"/>
                </a:solidFill>
                <a:latin typeface="Calibri"/>
              </a:rPr>
              <a:t>Sprint Backlog (SB)</a:t>
            </a:r>
            <a:endParaRPr dirty="0"/>
          </a:p>
        </p:txBody>
      </p:sp>
      <p:sp>
        <p:nvSpPr>
          <p:cNvPr id="170" name="CustomShape 2"/>
          <p:cNvSpPr/>
          <p:nvPr/>
        </p:nvSpPr>
        <p:spPr>
          <a:xfrm>
            <a:off x="553453" y="1330920"/>
            <a:ext cx="9142547" cy="4644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 dirty="0">
                <a:solidFill>
                  <a:srgbClr val="000000"/>
                </a:solidFill>
                <a:latin typeface="Calibri"/>
              </a:rPr>
              <a:t>Subconjunto de requisitos que serán desarrollados durante el siguiente sprint. </a:t>
            </a:r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 dirty="0">
                <a:solidFill>
                  <a:srgbClr val="000000"/>
                </a:solidFill>
                <a:latin typeface="Calibri"/>
              </a:rPr>
              <a:t>se describe el </a:t>
            </a:r>
            <a:r>
              <a:rPr lang="es-CO" sz="2400" i="1" dirty="0">
                <a:solidFill>
                  <a:srgbClr val="000000"/>
                </a:solidFill>
                <a:latin typeface="Calibri"/>
              </a:rPr>
              <a:t>cómo</a:t>
            </a:r>
            <a:r>
              <a:rPr lang="es-CO" sz="2400" dirty="0">
                <a:solidFill>
                  <a:srgbClr val="000000"/>
                </a:solidFill>
                <a:latin typeface="Calibri"/>
              </a:rPr>
              <a:t> el equipo va a implementar los requisitos durante el sprint. </a:t>
            </a:r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 dirty="0">
                <a:solidFill>
                  <a:srgbClr val="000000"/>
                </a:solidFill>
                <a:latin typeface="Calibri"/>
              </a:rPr>
              <a:t>Para cada uno de los objetivos/requisitos se muestran sus tareas, el esfuerzo pendiente para finalizarlas y la </a:t>
            </a:r>
            <a:r>
              <a:rPr lang="es-CO" sz="2400" dirty="0" err="1">
                <a:solidFill>
                  <a:srgbClr val="000000"/>
                </a:solidFill>
                <a:latin typeface="Calibri"/>
              </a:rPr>
              <a:t>autoasignación</a:t>
            </a:r>
            <a:r>
              <a:rPr lang="es-CO" sz="2400" dirty="0">
                <a:solidFill>
                  <a:srgbClr val="000000"/>
                </a:solidFill>
                <a:latin typeface="Calibri"/>
              </a:rPr>
              <a:t> que han hecho los miembros del equipo.</a:t>
            </a:r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 dirty="0">
                <a:solidFill>
                  <a:srgbClr val="000000"/>
                </a:solidFill>
                <a:latin typeface="Calibri"/>
              </a:rPr>
              <a:t>Esta lista permite ver las tareas donde el equipo está teniendo problemas y no avanza, con lo que le permite tomar decisiones al respecto.</a:t>
            </a:r>
            <a:endParaRPr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117" y="4708302"/>
            <a:ext cx="2241883" cy="176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23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1981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Sprint Backlog</a:t>
            </a: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840" y="1602204"/>
            <a:ext cx="9380952" cy="3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851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 bwMode="auto">
          <a:xfrm>
            <a:off x="339739" y="197768"/>
            <a:ext cx="1071236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4000" kern="1200" dirty="0" smtClean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Tablero </a:t>
            </a:r>
            <a:r>
              <a:rPr kumimoji="0" lang="es-MX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Kanba</a:t>
            </a:r>
            <a:r>
              <a:rPr lang="es-MX" dirty="0">
                <a:solidFill>
                  <a:srgbClr val="000000">
                    <a:lumMod val="85000"/>
                    <a:lumOff val="15000"/>
                  </a:srgbClr>
                </a:solidFill>
              </a:rPr>
              <a:t>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943" y="1340768"/>
            <a:ext cx="7674173" cy="463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081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2063640" y="55764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dirty="0">
                <a:solidFill>
                  <a:srgbClr val="000000"/>
                </a:solidFill>
                <a:latin typeface="Calibri"/>
              </a:rPr>
              <a:t>Incremento del Producto</a:t>
            </a:r>
            <a:endParaRPr dirty="0"/>
          </a:p>
        </p:txBody>
      </p:sp>
      <p:sp>
        <p:nvSpPr>
          <p:cNvPr id="176" name="CustomShape 2"/>
          <p:cNvSpPr/>
          <p:nvPr/>
        </p:nvSpPr>
        <p:spPr>
          <a:xfrm>
            <a:off x="650031" y="2210350"/>
            <a:ext cx="7072942" cy="263349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 dirty="0">
                <a:solidFill>
                  <a:srgbClr val="000000"/>
                </a:solidFill>
                <a:latin typeface="Calibri"/>
              </a:rPr>
              <a:t>Una parte terminada del producto.</a:t>
            </a:r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 lang="es-CO" sz="2400" dirty="0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 dirty="0">
                <a:solidFill>
                  <a:srgbClr val="000000"/>
                </a:solidFill>
                <a:latin typeface="Calibri"/>
              </a:rPr>
              <a:t>Es el resultado del trabajo realizado durante el sprint</a:t>
            </a:r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 lang="es-CO" sz="2400" dirty="0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 dirty="0">
                <a:solidFill>
                  <a:srgbClr val="000000"/>
                </a:solidFill>
                <a:latin typeface="Calibri"/>
              </a:rPr>
              <a:t>El equipo tiene confianza en que el producto esta listo para ser liberado.</a:t>
            </a:r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 dirty="0">
                <a:solidFill>
                  <a:srgbClr val="000000"/>
                </a:solidFill>
                <a:latin typeface="Calibri"/>
              </a:rPr>
              <a:t>La liberación es una decisión de negocio</a:t>
            </a:r>
            <a:endParaRPr dirty="0"/>
          </a:p>
          <a:p>
            <a:pPr algn="just">
              <a:lnSpc>
                <a:spcPct val="100000"/>
              </a:lnSpc>
            </a:pPr>
            <a:endParaRPr dirty="0"/>
          </a:p>
        </p:txBody>
      </p:sp>
      <p:pic>
        <p:nvPicPr>
          <p:cNvPr id="1026" name="Picture 2" descr="Resultado de imagen para incremento producto 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945" y="1509713"/>
            <a:ext cx="462915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7620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1981200" y="274680"/>
            <a:ext cx="8228880" cy="1142280"/>
          </a:xfrm>
          <a:prstGeom prst="rect">
            <a:avLst/>
          </a:prstGeom>
          <a:noFill/>
          <a:ln>
            <a:noFill/>
          </a:ln>
        </p:spPr>
      </p:sp>
      <p:pic>
        <p:nvPicPr>
          <p:cNvPr id="178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1936560" y="1989000"/>
            <a:ext cx="8335080" cy="3383640"/>
          </a:xfrm>
          <a:prstGeom prst="rect">
            <a:avLst/>
          </a:prstGeom>
          <a:ln>
            <a:noFill/>
          </a:ln>
        </p:spPr>
      </p:pic>
      <p:sp>
        <p:nvSpPr>
          <p:cNvPr id="4" name="CustomShape 1"/>
          <p:cNvSpPr/>
          <p:nvPr/>
        </p:nvSpPr>
        <p:spPr>
          <a:xfrm>
            <a:off x="2063640" y="55764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dirty="0">
                <a:solidFill>
                  <a:srgbClr val="000000"/>
                </a:solidFill>
                <a:latin typeface="Calibri"/>
              </a:rPr>
              <a:t>Incremento del Producto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06738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2"/>
          <p:cNvSpPr/>
          <p:nvPr/>
        </p:nvSpPr>
        <p:spPr>
          <a:xfrm>
            <a:off x="1886254" y="1252743"/>
            <a:ext cx="8228880" cy="14468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dirty="0"/>
          </a:p>
          <a:p>
            <a:r>
              <a:rPr lang="es-CO" sz="2400" dirty="0">
                <a:latin typeface="Calibri"/>
              </a:rPr>
              <a:t>Es un gráfico que nos muestra el avance de los </a:t>
            </a:r>
            <a:r>
              <a:rPr lang="es-CO" sz="2400" dirty="0" err="1">
                <a:latin typeface="Calibri"/>
              </a:rPr>
              <a:t>Sprints</a:t>
            </a:r>
            <a:r>
              <a:rPr lang="es-CO" sz="2400" dirty="0">
                <a:latin typeface="Calibri"/>
              </a:rPr>
              <a:t> y nos ayuda a medir la cantidad de requisitos en el </a:t>
            </a:r>
            <a:r>
              <a:rPr lang="es-CO" sz="2400" dirty="0" err="1">
                <a:latin typeface="Calibri"/>
              </a:rPr>
              <a:t>Product</a:t>
            </a:r>
            <a:r>
              <a:rPr lang="es-CO" sz="2400" dirty="0">
                <a:latin typeface="Calibri"/>
              </a:rPr>
              <a:t>  </a:t>
            </a:r>
            <a:r>
              <a:rPr lang="es-CO" sz="2400" dirty="0" err="1">
                <a:latin typeface="Calibri"/>
              </a:rPr>
              <a:t>Backlog</a:t>
            </a:r>
            <a:r>
              <a:rPr lang="es-CO" sz="2400" dirty="0">
                <a:latin typeface="Calibri"/>
              </a:rPr>
              <a:t>.</a:t>
            </a:r>
            <a:endParaRPr dirty="0"/>
          </a:p>
          <a:p>
            <a:pPr algn="just">
              <a:lnSpc>
                <a:spcPct val="100000"/>
              </a:lnSpc>
            </a:pPr>
            <a:endParaRPr dirty="0"/>
          </a:p>
        </p:txBody>
      </p:sp>
      <p:sp>
        <p:nvSpPr>
          <p:cNvPr id="181" name="CustomShape 3"/>
          <p:cNvSpPr/>
          <p:nvPr/>
        </p:nvSpPr>
        <p:spPr>
          <a:xfrm>
            <a:off x="4559968" y="-7560"/>
            <a:ext cx="5650472" cy="1923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dirty="0"/>
          </a:p>
          <a:p>
            <a:r>
              <a:rPr lang="es-CO" sz="4400" dirty="0" err="1">
                <a:latin typeface="Calibri"/>
              </a:rPr>
              <a:t>Burndown</a:t>
            </a:r>
            <a:r>
              <a:rPr lang="es-CO" sz="4400" dirty="0">
                <a:latin typeface="Calibri"/>
              </a:rPr>
              <a:t> Chart</a:t>
            </a:r>
            <a:endParaRPr dirty="0"/>
          </a:p>
          <a:p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182" name="181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2984160" y="2700000"/>
            <a:ext cx="6315480" cy="3933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61377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048000" y="1363820"/>
            <a:ext cx="6096000" cy="413036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s-CO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Valores y Principios Ágiles</a:t>
            </a:r>
          </a:p>
          <a:p>
            <a:pPr marL="457200" indent="-4572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s-CO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Ejercicio práctico</a:t>
            </a:r>
          </a:p>
          <a:p>
            <a:pPr marL="457200" lvl="0" indent="-4572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s-CO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Métodos ágiles</a:t>
            </a:r>
          </a:p>
          <a:p>
            <a:pPr marL="457200" lvl="0" indent="-4572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s-CO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Qué es Scrum </a:t>
            </a:r>
          </a:p>
          <a:p>
            <a:pPr marL="457200" lvl="0" indent="-4572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s-CO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Roles Scrum</a:t>
            </a:r>
          </a:p>
          <a:p>
            <a:pPr marL="457200" lvl="0" indent="-4572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s-CO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Artefactos y eventos Scrum</a:t>
            </a:r>
          </a:p>
          <a:p>
            <a:pPr marL="457200" lvl="0" indent="-4572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s-CO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lang="es-CO" sz="32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Conclusiones</a:t>
            </a:r>
            <a:endParaRPr kumimoji="0" lang="es-CO" sz="3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048000" y="384866"/>
            <a:ext cx="50623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5789291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62622" y="2175200"/>
            <a:ext cx="95222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Son una forma de expresar el valor del negocio para elementos del PB.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Entendibles para las personas con enfoque de negocios y  para las personas técnicas.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Se documentan en tarjetas para promover la  brevedad en la descripción.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Debe ser Independiente, Negociable, Estimable, pequeña, </a:t>
            </a:r>
            <a:r>
              <a:rPr lang="es-CO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Testeable</a:t>
            </a: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s-CO" sz="2400" kern="0" dirty="0">
              <a:solidFill>
                <a:srgbClr val="000000">
                  <a:lumMod val="85000"/>
                  <a:lumOff val="15000"/>
                </a:srgbClr>
              </a:solidFill>
              <a:latin typeface="Calibri" pitchFamily="34" charset="0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s-CO" sz="2400" kern="0" dirty="0">
              <a:solidFill>
                <a:srgbClr val="000000">
                  <a:lumMod val="85000"/>
                  <a:lumOff val="15000"/>
                </a:srgbClr>
              </a:solidFill>
              <a:latin typeface="Calibri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558732" y="722796"/>
            <a:ext cx="5837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Historias de Usuario</a:t>
            </a:r>
            <a:endParaRPr kumimoji="0" lang="es-C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015197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56" y="1992784"/>
            <a:ext cx="3748323" cy="43924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670" y="1727200"/>
            <a:ext cx="5364088" cy="4658072"/>
          </a:xfrm>
          <a:prstGeom prst="rect">
            <a:avLst/>
          </a:prstGeom>
        </p:spPr>
      </p:pic>
      <p:sp>
        <p:nvSpPr>
          <p:cNvPr id="7" name="Título 2"/>
          <p:cNvSpPr txBox="1">
            <a:spLocks/>
          </p:cNvSpPr>
          <p:nvPr/>
        </p:nvSpPr>
        <p:spPr bwMode="auto">
          <a:xfrm>
            <a:off x="1752600" y="533400"/>
            <a:ext cx="8686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auto" hangingPunct="0">
              <a:spcBef>
                <a:spcPts val="0"/>
              </a:spcBef>
              <a:spcAft>
                <a:spcPts val="0"/>
              </a:spcAft>
              <a:defRPr lang="en-US" sz="6000" kern="1200" dirty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s-MX" sz="4400" dirty="0"/>
              <a:t>Historias de Usuario</a:t>
            </a:r>
          </a:p>
        </p:txBody>
      </p:sp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3558732" y="722796"/>
            <a:ext cx="5837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Historias de Usuario</a:t>
            </a:r>
            <a:endParaRPr kumimoji="0" lang="es-C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1918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 txBox="1">
            <a:spLocks/>
          </p:cNvSpPr>
          <p:nvPr/>
        </p:nvSpPr>
        <p:spPr bwMode="auto">
          <a:xfrm>
            <a:off x="1752600" y="533400"/>
            <a:ext cx="8686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auto" hangingPunct="0">
              <a:spcBef>
                <a:spcPts val="0"/>
              </a:spcBef>
              <a:spcAft>
                <a:spcPts val="0"/>
              </a:spcAft>
              <a:defRPr lang="en-US" sz="6000" kern="1200" dirty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s-MX" sz="4400" dirty="0"/>
              <a:t>Historias de Usuario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49706" y="2061403"/>
            <a:ext cx="51495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Quienes participan en la elaboración de las historias de usuario:</a:t>
            </a:r>
          </a:p>
          <a:p>
            <a:endParaRPr lang="es-CO" sz="2000" dirty="0"/>
          </a:p>
          <a:p>
            <a:r>
              <a:rPr lang="es-CO" sz="2000" dirty="0" err="1"/>
              <a:t>Product</a:t>
            </a:r>
            <a:r>
              <a:rPr lang="es-CO" sz="2000" dirty="0"/>
              <a:t> </a:t>
            </a:r>
            <a:r>
              <a:rPr lang="es-CO" sz="2000" dirty="0" err="1"/>
              <a:t>Owner</a:t>
            </a:r>
            <a:endParaRPr lang="es-CO" sz="2000" dirty="0"/>
          </a:p>
          <a:p>
            <a:endParaRPr lang="es-CO" sz="2000" dirty="0"/>
          </a:p>
          <a:p>
            <a:r>
              <a:rPr lang="es-CO" sz="2000" dirty="0"/>
              <a:t>Scrum Master</a:t>
            </a:r>
          </a:p>
          <a:p>
            <a:endParaRPr lang="es-CO" sz="2000" dirty="0"/>
          </a:p>
          <a:p>
            <a:r>
              <a:rPr lang="es-CO" sz="2000" dirty="0"/>
              <a:t>Involucrados (Usuarios, Clientes, solicitantes de los requerimientos)</a:t>
            </a:r>
          </a:p>
        </p:txBody>
      </p:sp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718" y="2227847"/>
            <a:ext cx="4014514" cy="269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3" name="Rectángulo 12"/>
          <p:cNvSpPr/>
          <p:nvPr/>
        </p:nvSpPr>
        <p:spPr>
          <a:xfrm>
            <a:off x="3558732" y="722796"/>
            <a:ext cx="5837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Historias de Usuario</a:t>
            </a:r>
            <a:endParaRPr kumimoji="0" lang="es-C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020839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 txBox="1">
            <a:spLocks/>
          </p:cNvSpPr>
          <p:nvPr/>
        </p:nvSpPr>
        <p:spPr bwMode="auto">
          <a:xfrm>
            <a:off x="1752600" y="533400"/>
            <a:ext cx="8686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auto" hangingPunct="0">
              <a:spcBef>
                <a:spcPts val="0"/>
              </a:spcBef>
              <a:spcAft>
                <a:spcPts val="0"/>
              </a:spcAft>
              <a:defRPr lang="en-US" sz="6000" kern="1200" dirty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s-MX" sz="4400" dirty="0"/>
              <a:t>Historias de Usuario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75" y="2219454"/>
            <a:ext cx="10449250" cy="3048752"/>
          </a:xfrm>
          <a:prstGeom prst="rect">
            <a:avLst/>
          </a:prstGeom>
        </p:spPr>
      </p:pic>
      <p:sp>
        <p:nvSpPr>
          <p:cNvPr id="4" name="Título 2"/>
          <p:cNvSpPr>
            <a:spLocks noGrp="1"/>
          </p:cNvSpPr>
          <p:nvPr>
            <p:ph type="ctrTitle"/>
          </p:nvPr>
        </p:nvSpPr>
        <p:spPr>
          <a:xfrm>
            <a:off x="1857633" y="337107"/>
            <a:ext cx="8898599" cy="1527787"/>
          </a:xfrm>
        </p:spPr>
        <p:txBody>
          <a:bodyPr>
            <a:normAutofit/>
          </a:bodyPr>
          <a:lstStyle/>
          <a:p>
            <a:r>
              <a:rPr lang="es-MX" sz="4800" dirty="0"/>
              <a:t>Ejemplo de Historias de Usuario</a:t>
            </a:r>
          </a:p>
        </p:txBody>
      </p:sp>
    </p:spTree>
    <p:extLst>
      <p:ext uri="{BB962C8B-B14F-4D97-AF65-F5344CB8AC3E}">
        <p14:creationId xmlns:p14="http://schemas.microsoft.com/office/powerpoint/2010/main" val="4380547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 txBox="1">
            <a:spLocks/>
          </p:cNvSpPr>
          <p:nvPr/>
        </p:nvSpPr>
        <p:spPr bwMode="auto">
          <a:xfrm>
            <a:off x="1752600" y="533400"/>
            <a:ext cx="8686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auto" hangingPunct="0">
              <a:spcBef>
                <a:spcPts val="0"/>
              </a:spcBef>
              <a:spcAft>
                <a:spcPts val="0"/>
              </a:spcAft>
              <a:defRPr lang="en-US" sz="6000" kern="1200" dirty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s-MX" sz="4400" dirty="0"/>
              <a:t>Historias de Usuario</a:t>
            </a:r>
          </a:p>
        </p:txBody>
      </p:sp>
      <p:sp>
        <p:nvSpPr>
          <p:cNvPr id="4" name="Título 2"/>
          <p:cNvSpPr>
            <a:spLocks noGrp="1"/>
          </p:cNvSpPr>
          <p:nvPr>
            <p:ph type="ctrTitle"/>
          </p:nvPr>
        </p:nvSpPr>
        <p:spPr>
          <a:xfrm>
            <a:off x="1857633" y="337107"/>
            <a:ext cx="8898599" cy="1527787"/>
          </a:xfrm>
        </p:spPr>
        <p:txBody>
          <a:bodyPr>
            <a:normAutofit/>
          </a:bodyPr>
          <a:lstStyle/>
          <a:p>
            <a:r>
              <a:rPr lang="es-MX" sz="4800" dirty="0"/>
              <a:t>Priorización de las Historias de Usuario</a:t>
            </a:r>
          </a:p>
        </p:txBody>
      </p:sp>
      <p:pic>
        <p:nvPicPr>
          <p:cNvPr id="5122" name="Picture 2" descr="Resultado de imagen para Priorizacion historias de usua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13" y="2175209"/>
            <a:ext cx="4728530" cy="221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573" y="1864894"/>
            <a:ext cx="4794427" cy="4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9796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96349" y="1357053"/>
            <a:ext cx="9952382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En la tarea de </a:t>
            </a:r>
            <a:r>
              <a:rPr lang="es-CO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Estimacion</a:t>
            </a: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 participa todo el equipo Scrum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En Scrum es muy utilizada la estimación con </a:t>
            </a:r>
            <a:r>
              <a:rPr lang="es-CO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Planning</a:t>
            </a: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 </a:t>
            </a:r>
            <a:r>
              <a:rPr lang="es-CO" sz="24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Poker</a:t>
            </a:r>
            <a:endParaRPr lang="es-CO" sz="2400" kern="0" dirty="0">
              <a:solidFill>
                <a:srgbClr val="000000">
                  <a:lumMod val="85000"/>
                  <a:lumOff val="15000"/>
                </a:srgbClr>
              </a:solidFill>
              <a:latin typeface="Calibri" pitchFamily="34" charset="0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-"/>
            </a:pPr>
            <a:endParaRPr lang="es-CO" sz="2400" kern="0" dirty="0">
              <a:solidFill>
                <a:srgbClr val="000000">
                  <a:lumMod val="85000"/>
                  <a:lumOff val="15000"/>
                </a:srgbClr>
              </a:solidFill>
              <a:latin typeface="Calibri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558732" y="397943"/>
            <a:ext cx="56935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Estimaciones (Duración)</a:t>
            </a:r>
            <a:endParaRPr kumimoji="0" lang="es-C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7170" name="Picture 2" descr="Resultado de imagen para Estimacion de tareas 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957" y="2803358"/>
            <a:ext cx="2658979" cy="333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104" y="2956338"/>
            <a:ext cx="3705101" cy="277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1696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780674" y="2331611"/>
            <a:ext cx="8743994" cy="289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Las Estimaciones se van haciendo comparando el tamaño con la estimación de elementos estimados anteriormente y de similar esfuerzo.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endParaRPr lang="es-CO" sz="2400" kern="0" dirty="0">
              <a:solidFill>
                <a:srgbClr val="000000">
                  <a:lumMod val="85000"/>
                  <a:lumOff val="15000"/>
                </a:srgbClr>
              </a:solidFill>
              <a:latin typeface="Calibri" pitchFamily="34" charset="0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Se inicia estimando una historia de usuario que sirve de referencia para las demás.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-"/>
            </a:pPr>
            <a:endParaRPr lang="es-CO" sz="2400" kern="0" dirty="0">
              <a:solidFill>
                <a:srgbClr val="000000">
                  <a:lumMod val="85000"/>
                  <a:lumOff val="15000"/>
                </a:srgbClr>
              </a:solidFill>
              <a:latin typeface="Calibri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558732" y="397943"/>
            <a:ext cx="56935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Estimaciones (Duración)</a:t>
            </a:r>
            <a:endParaRPr kumimoji="0" lang="es-C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795207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96349" y="1357053"/>
            <a:ext cx="9952382" cy="496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El cliente puede obtener resultados importantes y utilizables desde las primeras iteraciones.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s-CO" sz="2400" kern="0" dirty="0">
              <a:solidFill>
                <a:srgbClr val="000000">
                  <a:lumMod val="85000"/>
                  <a:lumOff val="15000"/>
                </a:srgbClr>
              </a:solidFill>
              <a:latin typeface="Calibri" pitchFamily="34" charset="0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El cliente puede comenzar el proyecto con requerimientos de alto nivel. Sólo es necesario el detalle de requerimientos de las primeras iteraciones que son las que aportan más valor.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s-CO" sz="2400" kern="0" dirty="0">
              <a:solidFill>
                <a:srgbClr val="000000">
                  <a:lumMod val="85000"/>
                  <a:lumOff val="15000"/>
                </a:srgbClr>
              </a:solidFill>
              <a:latin typeface="Calibri" pitchFamily="34" charset="0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Se puede administrar de manera natural los cambios que van apareciendo durante el proyecto. 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s-CO" sz="2400" kern="0" dirty="0">
              <a:solidFill>
                <a:srgbClr val="000000">
                  <a:lumMod val="85000"/>
                  <a:lumOff val="15000"/>
                </a:srgbClr>
              </a:solidFill>
              <a:latin typeface="Calibri" pitchFamily="34" charset="0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s-CO" sz="2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Al finalizar cada iteración el equipo puede decidir cómo mejorar su proceso de trabajo, en función de la experiencia obtenida. 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558732" y="397943"/>
            <a:ext cx="50318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Beneficios de Scrum</a:t>
            </a:r>
            <a:endParaRPr kumimoji="0" lang="es-C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122" name="Picture 2" descr="http://www.conocer.gob.mx/templates/conocer/modulos_conocer/portal_del_empleo/personas/img/beneficiosC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731" y="4600472"/>
            <a:ext cx="1467314" cy="172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8530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2"/>
          <p:cNvSpPr/>
          <p:nvPr/>
        </p:nvSpPr>
        <p:spPr>
          <a:xfrm>
            <a:off x="1455821" y="1660358"/>
            <a:ext cx="9849133" cy="445168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Gestionar las expectativas del cliente.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Se puede tomar decisiones en cada iteración.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Flexibilidad y adaptación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Permite mitigar desde el inicio los riesgos del proyecto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Permite optimizar el uso de los recursos disponibles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Al finalizar cada iteración el equipo puede decidir cómo mejorar su proceso de trabajo.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" name="Rectángulo 3"/>
          <p:cNvSpPr/>
          <p:nvPr/>
        </p:nvSpPr>
        <p:spPr>
          <a:xfrm>
            <a:off x="3558732" y="397943"/>
            <a:ext cx="50318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Beneficios de Scrum</a:t>
            </a:r>
            <a:endParaRPr kumimoji="0" lang="es-C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368676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981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b="1">
                <a:solidFill>
                  <a:srgbClr val="000000"/>
                </a:solidFill>
                <a:latin typeface="Calibri"/>
              </a:rPr>
              <a:t>Beneficios</a:t>
            </a:r>
            <a:endParaRPr/>
          </a:p>
        </p:txBody>
      </p:sp>
      <p:sp>
        <p:nvSpPr>
          <p:cNvPr id="141" name="CustomShape 2"/>
          <p:cNvSpPr/>
          <p:nvPr/>
        </p:nvSpPr>
        <p:spPr>
          <a:xfrm>
            <a:off x="1311442" y="1600200"/>
            <a:ext cx="9331775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Aumento de productividad y calidad.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Alineamiento entre el cliente y el equipo de desarrollo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Equipo motivado, implicado, creativo y que disfruta.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Se puede administrar de manera natural los cambios que van apareciendo durante el proyecto.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Se minimiza el número de errores en desarrollo.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6929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128774" y="451127"/>
            <a:ext cx="3960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Certeza y Acuerdo</a:t>
            </a:r>
            <a:endParaRPr kumimoji="0" lang="es-C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Rectángulo 3"/>
          <p:cNvSpPr/>
          <p:nvPr/>
        </p:nvSpPr>
        <p:spPr bwMode="auto">
          <a:xfrm>
            <a:off x="3778965" y="1930896"/>
            <a:ext cx="3888432" cy="358633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Arco 4"/>
          <p:cNvSpPr/>
          <p:nvPr/>
        </p:nvSpPr>
        <p:spPr bwMode="auto">
          <a:xfrm>
            <a:off x="466597" y="2387464"/>
            <a:ext cx="6624736" cy="6226112"/>
          </a:xfrm>
          <a:prstGeom prst="arc">
            <a:avLst/>
          </a:prstGeom>
          <a:solidFill>
            <a:srgbClr val="FFC000"/>
          </a:solidFill>
          <a:ln w="9525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" name="Arco 5"/>
          <p:cNvSpPr/>
          <p:nvPr/>
        </p:nvSpPr>
        <p:spPr bwMode="auto">
          <a:xfrm>
            <a:off x="1474709" y="3381513"/>
            <a:ext cx="4608512" cy="4295959"/>
          </a:xfrm>
          <a:prstGeom prst="arc">
            <a:avLst/>
          </a:prstGeom>
          <a:solidFill>
            <a:srgbClr val="FFFF00"/>
          </a:solidFill>
          <a:ln w="9525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" name="Arco 6"/>
          <p:cNvSpPr/>
          <p:nvPr/>
        </p:nvSpPr>
        <p:spPr bwMode="auto">
          <a:xfrm>
            <a:off x="2482822" y="4245609"/>
            <a:ext cx="2564840" cy="2553704"/>
          </a:xfrm>
          <a:prstGeom prst="arc">
            <a:avLst/>
          </a:prstGeom>
          <a:solidFill>
            <a:srgbClr val="009900"/>
          </a:solidFill>
          <a:ln w="9525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 rot="2451228">
            <a:off x="3742962" y="4941168"/>
            <a:ext cx="111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MX" b="1" dirty="0">
                <a:solidFill>
                  <a:srgbClr val="FFFFFF"/>
                </a:solidFill>
                <a:latin typeface="Arial" charset="0"/>
                <a:cs typeface="Arial" charset="0"/>
              </a:rPr>
              <a:t>SIMPLE</a:t>
            </a:r>
          </a:p>
        </p:txBody>
      </p:sp>
      <p:sp>
        <p:nvSpPr>
          <p:cNvPr id="9" name="CuadroTexto 8"/>
          <p:cNvSpPr txBox="1"/>
          <p:nvPr/>
        </p:nvSpPr>
        <p:spPr>
          <a:xfrm rot="2360131">
            <a:off x="4160335" y="4269158"/>
            <a:ext cx="187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MX" b="1" dirty="0">
                <a:solidFill>
                  <a:srgbClr val="000000"/>
                </a:solidFill>
                <a:latin typeface="Arial" charset="0"/>
                <a:cs typeface="Arial" charset="0"/>
              </a:rPr>
              <a:t>COMPLICADO</a:t>
            </a:r>
          </a:p>
        </p:txBody>
      </p:sp>
      <p:sp>
        <p:nvSpPr>
          <p:cNvPr id="10" name="CuadroTexto 9"/>
          <p:cNvSpPr txBox="1"/>
          <p:nvPr/>
        </p:nvSpPr>
        <p:spPr>
          <a:xfrm rot="2360131">
            <a:off x="4952423" y="3659670"/>
            <a:ext cx="187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MX" b="1" dirty="0">
                <a:solidFill>
                  <a:srgbClr val="000000"/>
                </a:solidFill>
                <a:latin typeface="Arial" charset="0"/>
                <a:cs typeface="Arial" charset="0"/>
              </a:rPr>
              <a:t>COMPLEJO</a:t>
            </a:r>
          </a:p>
        </p:txBody>
      </p:sp>
      <p:sp>
        <p:nvSpPr>
          <p:cNvPr id="11" name="CuadroTexto 10"/>
          <p:cNvSpPr txBox="1"/>
          <p:nvPr/>
        </p:nvSpPr>
        <p:spPr>
          <a:xfrm rot="2360131">
            <a:off x="5803531" y="2939590"/>
            <a:ext cx="187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MX" b="1" dirty="0">
                <a:solidFill>
                  <a:srgbClr val="FFFFFF"/>
                </a:solidFill>
                <a:latin typeface="Arial" charset="0"/>
                <a:cs typeface="Arial" charset="0"/>
              </a:rPr>
              <a:t>ANARQUÍA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706957" y="550794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MX" dirty="0">
                <a:solidFill>
                  <a:srgbClr val="000000"/>
                </a:solidFill>
                <a:latin typeface="Arial" charset="0"/>
                <a:cs typeface="Arial" charset="0"/>
              </a:rPr>
              <a:t>Alta Certeza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659285" y="55172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MX" dirty="0">
                <a:solidFill>
                  <a:srgbClr val="000000"/>
                </a:solidFill>
                <a:latin typeface="Arial" charset="0"/>
                <a:cs typeface="Arial" charset="0"/>
              </a:rPr>
              <a:t>Baja Certeza</a:t>
            </a:r>
          </a:p>
        </p:txBody>
      </p:sp>
      <p:sp>
        <p:nvSpPr>
          <p:cNvPr id="14" name="CuadroTexto 13"/>
          <p:cNvSpPr txBox="1"/>
          <p:nvPr/>
        </p:nvSpPr>
        <p:spPr>
          <a:xfrm rot="16200000">
            <a:off x="2775499" y="479250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MX" dirty="0">
                <a:solidFill>
                  <a:srgbClr val="000000"/>
                </a:solidFill>
                <a:latin typeface="Arial" charset="0"/>
                <a:cs typeface="Arial" charset="0"/>
              </a:rPr>
              <a:t>Alto Acuerdo</a:t>
            </a:r>
          </a:p>
        </p:txBody>
      </p:sp>
      <p:sp>
        <p:nvSpPr>
          <p:cNvPr id="15" name="CuadroTexto 14"/>
          <p:cNvSpPr txBox="1"/>
          <p:nvPr/>
        </p:nvSpPr>
        <p:spPr>
          <a:xfrm rot="16200000">
            <a:off x="2703491" y="191218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MX" dirty="0">
                <a:solidFill>
                  <a:srgbClr val="000000"/>
                </a:solidFill>
                <a:latin typeface="Arial" charset="0"/>
                <a:cs typeface="Arial" charset="0"/>
              </a:rPr>
              <a:t>Bajo Acuerdo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8963541" y="2781348"/>
            <a:ext cx="2590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Mejores Practicas</a:t>
            </a:r>
          </a:p>
          <a:p>
            <a:r>
              <a:rPr lang="es-CO" dirty="0"/>
              <a:t>Buenas Practicas</a:t>
            </a:r>
          </a:p>
          <a:p>
            <a:r>
              <a:rPr lang="es-CO" dirty="0"/>
              <a:t>Practicas Emergentes</a:t>
            </a:r>
          </a:p>
          <a:p>
            <a:r>
              <a:rPr lang="es-CO" dirty="0"/>
              <a:t>Practicas Novedosas</a:t>
            </a:r>
          </a:p>
        </p:txBody>
      </p:sp>
    </p:spTree>
    <p:extLst>
      <p:ext uri="{BB962C8B-B14F-4D97-AF65-F5344CB8AC3E}">
        <p14:creationId xmlns:p14="http://schemas.microsoft.com/office/powerpoint/2010/main" val="6175316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 bwMode="auto">
          <a:xfrm>
            <a:off x="1958008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4000" kern="1200" dirty="0" smtClean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Restricciones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166191" y="1564178"/>
            <a:ext cx="8468139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La </a:t>
            </a:r>
            <a:r>
              <a:rPr kumimoji="0" lang="es-MX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disponibilidad del cliente</a:t>
            </a: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debe ser alta durante todo el proyecto dado que participa de manera continua.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La relación con el cliente ha de estar basada en los principios de </a:t>
            </a:r>
            <a:r>
              <a:rPr kumimoji="0" lang="es-MX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colaboración </a:t>
            </a: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más que tratarse de una relación contractual.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es-MX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Cada iteración debe dar como resultado </a:t>
            </a:r>
            <a:r>
              <a:rPr kumimoji="0" lang="es-MX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requisitos implementados</a:t>
            </a: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, de manera que el resultado sea realmente útil para el cliente y no deje tareas pendientes para futuras iteraciones o para la finalización del proyecto.</a:t>
            </a:r>
          </a:p>
        </p:txBody>
      </p:sp>
      <p:pic>
        <p:nvPicPr>
          <p:cNvPr id="4100" name="Picture 4" descr="https://administrarconsultora.files.wordpress.com/2015/05/images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601" y="4384467"/>
            <a:ext cx="192405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997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 bwMode="auto">
          <a:xfrm>
            <a:off x="1417711" y="461817"/>
            <a:ext cx="8712968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auto" hangingPunct="0">
              <a:spcBef>
                <a:spcPts val="0"/>
              </a:spcBef>
              <a:spcAft>
                <a:spcPts val="0"/>
              </a:spcAft>
              <a:defRPr lang="en-US" sz="6000" kern="1200" dirty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Rockwell"/>
                <a:ea typeface="+mn-ea"/>
                <a:cs typeface="+mn-cs"/>
              </a:rPr>
              <a:t>Preguntas?</a:t>
            </a:r>
          </a:p>
        </p:txBody>
      </p:sp>
      <p:pic>
        <p:nvPicPr>
          <p:cNvPr id="3074" name="Picture 2" descr="Resultado de imagen para pregunt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320" y="1931842"/>
            <a:ext cx="333375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576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esultado de imagen para grac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906" y="1697205"/>
            <a:ext cx="5796473" cy="317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560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514" y="1389814"/>
            <a:ext cx="7510923" cy="4767485"/>
          </a:xfrm>
          <a:prstGeom prst="rect">
            <a:avLst/>
          </a:prstGeom>
        </p:spPr>
      </p:pic>
      <p:sp>
        <p:nvSpPr>
          <p:cNvPr id="3" name="2 Título"/>
          <p:cNvSpPr txBox="1">
            <a:spLocks/>
          </p:cNvSpPr>
          <p:nvPr/>
        </p:nvSpPr>
        <p:spPr bwMode="auto">
          <a:xfrm>
            <a:off x="1673088" y="518066"/>
            <a:ext cx="8686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4000" kern="1200" dirty="0" smtClean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Efectividad de la Comunicación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>
                <a:reflection blurRad="6350" stA="55000" endA="300" endPos="45500" dir="5400000" sy="-100000" algn="bl" rotWithShape="0"/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55214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1832610" y="102870"/>
            <a:ext cx="8515350" cy="1611630"/>
          </a:xfrm>
        </p:spPr>
        <p:txBody>
          <a:bodyPr anchor="t">
            <a:normAutofit/>
          </a:bodyPr>
          <a:lstStyle/>
          <a:p>
            <a:pPr eaLnBrk="1" hangingPunct="1">
              <a:lnSpc>
                <a:spcPct val="70000"/>
              </a:lnSpc>
            </a:pPr>
            <a:r>
              <a:rPr lang="en-US" altLang="es-CO" sz="5200"/>
              <a:t>El Manifesto Ágil – una declaración de valores</a:t>
            </a:r>
          </a:p>
        </p:txBody>
      </p:sp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1969770" y="1760220"/>
            <a:ext cx="8046720" cy="845820"/>
            <a:chOff x="0" y="0"/>
            <a:chExt cx="5632" cy="592"/>
          </a:xfrm>
        </p:grpSpPr>
        <p:sp>
          <p:nvSpPr>
            <p:cNvPr id="14339" name="Rectangle 3"/>
            <p:cNvSpPr>
              <a:spLocks/>
            </p:cNvSpPr>
            <p:nvPr/>
          </p:nvSpPr>
          <p:spPr bwMode="auto">
            <a:xfrm>
              <a:off x="3312" y="0"/>
              <a:ext cx="2320" cy="592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2700" dirty="0" err="1">
                  <a:solidFill>
                    <a:srgbClr val="FFFFFF"/>
                  </a:solidFill>
                  <a:latin typeface="Gill Sans" charset="0"/>
                  <a:ea typeface="ＭＳ Ｐゴシック" charset="0"/>
                  <a:sym typeface="Gill Sans" charset="0"/>
                </a:rPr>
                <a:t>Procesos</a:t>
              </a:r>
              <a:r>
                <a:rPr lang="en-US" sz="2700" dirty="0">
                  <a:solidFill>
                    <a:srgbClr val="FFFFFF"/>
                  </a:solidFill>
                  <a:latin typeface="Gill Sans" charset="0"/>
                  <a:ea typeface="ＭＳ Ｐゴシック" charset="0"/>
                  <a:sym typeface="Gill Sans" charset="0"/>
                </a:rPr>
                <a:t> y </a:t>
              </a:r>
              <a:r>
                <a:rPr lang="en-US" sz="2700" dirty="0" err="1">
                  <a:solidFill>
                    <a:srgbClr val="FFFFFF"/>
                  </a:solidFill>
                  <a:latin typeface="Gill Sans" charset="0"/>
                  <a:ea typeface="ＭＳ Ｐゴシック" charset="0"/>
                  <a:sym typeface="Gill Sans" charset="0"/>
                </a:rPr>
                <a:t>herramientas</a:t>
              </a:r>
              <a:endParaRPr lang="en-US" sz="2700" dirty="0">
                <a:solidFill>
                  <a:srgbClr val="FFFFFF"/>
                </a:solidFill>
                <a:latin typeface="Gill Sans" charset="0"/>
                <a:ea typeface="ＭＳ Ｐゴシック" charset="0"/>
                <a:sym typeface="Gill Sans" charset="0"/>
              </a:endParaRPr>
            </a:p>
          </p:txBody>
        </p:sp>
        <p:sp>
          <p:nvSpPr>
            <p:cNvPr id="14340" name="Rectangle 4"/>
            <p:cNvSpPr>
              <a:spLocks/>
            </p:cNvSpPr>
            <p:nvPr/>
          </p:nvSpPr>
          <p:spPr bwMode="auto">
            <a:xfrm>
              <a:off x="0" y="0"/>
              <a:ext cx="2320" cy="5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2700">
                  <a:solidFill>
                    <a:srgbClr val="FFFFFF"/>
                  </a:solidFill>
                  <a:latin typeface="Gill Sans" charset="0"/>
                  <a:ea typeface="ＭＳ Ｐゴシック" charset="0"/>
                  <a:sym typeface="Gill Sans" charset="0"/>
                </a:rPr>
                <a:t>Individuos e interacciones</a:t>
              </a:r>
            </a:p>
          </p:txBody>
        </p:sp>
        <p:sp>
          <p:nvSpPr>
            <p:cNvPr id="20498" name="Rectangle 5"/>
            <p:cNvSpPr>
              <a:spLocks/>
            </p:cNvSpPr>
            <p:nvPr/>
          </p:nvSpPr>
          <p:spPr bwMode="auto">
            <a:xfrm>
              <a:off x="2548" y="184"/>
              <a:ext cx="52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s-CO" sz="2200">
                  <a:solidFill>
                    <a:schemeClr val="tx1"/>
                  </a:solidFill>
                  <a:ea typeface="MS PGothic" pitchFamily="34" charset="-128"/>
                </a:rPr>
                <a:t>sobre</a:t>
              </a:r>
            </a:p>
          </p:txBody>
        </p:sp>
      </p:grpSp>
      <p:grpSp>
        <p:nvGrpSpPr>
          <p:cNvPr id="14342" name="Group 6"/>
          <p:cNvGrpSpPr>
            <a:grpSpLocks/>
          </p:cNvGrpSpPr>
          <p:nvPr/>
        </p:nvGrpSpPr>
        <p:grpSpPr bwMode="auto">
          <a:xfrm>
            <a:off x="1992630" y="5017770"/>
            <a:ext cx="8023860" cy="845820"/>
            <a:chOff x="0" y="0"/>
            <a:chExt cx="5616" cy="592"/>
          </a:xfrm>
        </p:grpSpPr>
        <p:sp>
          <p:nvSpPr>
            <p:cNvPr id="14343" name="Rectangle 7"/>
            <p:cNvSpPr>
              <a:spLocks/>
            </p:cNvSpPr>
            <p:nvPr/>
          </p:nvSpPr>
          <p:spPr bwMode="auto">
            <a:xfrm>
              <a:off x="3296" y="0"/>
              <a:ext cx="2320" cy="592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2700">
                  <a:solidFill>
                    <a:srgbClr val="FFFFFF"/>
                  </a:solidFill>
                  <a:latin typeface="Gill Sans" charset="0"/>
                  <a:ea typeface="ＭＳ Ｐゴシック" charset="0"/>
                  <a:sym typeface="Gill Sans" charset="0"/>
                </a:rPr>
                <a:t>Seguimiento </a:t>
              </a:r>
              <a:br>
                <a:rPr lang="en-US" sz="2700">
                  <a:solidFill>
                    <a:srgbClr val="FFFFFF"/>
                  </a:solidFill>
                  <a:latin typeface="Gill Sans" charset="0"/>
                  <a:ea typeface="ＭＳ Ｐゴシック" charset="0"/>
                  <a:sym typeface="Gill Sans" charset="0"/>
                </a:rPr>
              </a:br>
              <a:r>
                <a:rPr lang="en-US" sz="2700">
                  <a:solidFill>
                    <a:srgbClr val="FFFFFF"/>
                  </a:solidFill>
                  <a:latin typeface="Gill Sans" charset="0"/>
                  <a:ea typeface="ＭＳ Ｐゴシック" charset="0"/>
                  <a:sym typeface="Gill Sans" charset="0"/>
                </a:rPr>
                <a:t>de un plan</a:t>
              </a:r>
            </a:p>
          </p:txBody>
        </p:sp>
        <p:sp>
          <p:nvSpPr>
            <p:cNvPr id="14344" name="Rectangle 8"/>
            <p:cNvSpPr>
              <a:spLocks/>
            </p:cNvSpPr>
            <p:nvPr/>
          </p:nvSpPr>
          <p:spPr bwMode="auto">
            <a:xfrm>
              <a:off x="0" y="0"/>
              <a:ext cx="2320" cy="5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2700">
                  <a:solidFill>
                    <a:srgbClr val="FFFFFF"/>
                  </a:solidFill>
                  <a:latin typeface="Gill Sans" charset="0"/>
                  <a:ea typeface="ＭＳ Ｐゴシック" charset="0"/>
                  <a:sym typeface="Gill Sans" charset="0"/>
                </a:rPr>
                <a:t>Responder </a:t>
              </a:r>
              <a:br>
                <a:rPr lang="en-US" sz="2700">
                  <a:solidFill>
                    <a:srgbClr val="FFFFFF"/>
                  </a:solidFill>
                  <a:latin typeface="Gill Sans" charset="0"/>
                  <a:ea typeface="ＭＳ Ｐゴシック" charset="0"/>
                  <a:sym typeface="Gill Sans" charset="0"/>
                </a:rPr>
              </a:br>
              <a:r>
                <a:rPr lang="en-US" sz="2700">
                  <a:solidFill>
                    <a:srgbClr val="FFFFFF"/>
                  </a:solidFill>
                  <a:latin typeface="Gill Sans" charset="0"/>
                  <a:ea typeface="ＭＳ Ｐゴシック" charset="0"/>
                  <a:sym typeface="Gill Sans" charset="0"/>
                </a:rPr>
                <a:t>ante el cambio</a:t>
              </a:r>
            </a:p>
          </p:txBody>
        </p:sp>
        <p:sp>
          <p:nvSpPr>
            <p:cNvPr id="20495" name="Rectangle 9"/>
            <p:cNvSpPr>
              <a:spLocks/>
            </p:cNvSpPr>
            <p:nvPr/>
          </p:nvSpPr>
          <p:spPr bwMode="auto">
            <a:xfrm>
              <a:off x="2553" y="178"/>
              <a:ext cx="450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s-CO" sz="2200">
                  <a:solidFill>
                    <a:schemeClr val="tx1"/>
                  </a:solidFill>
                  <a:ea typeface="MS PGothic" pitchFamily="34" charset="-128"/>
                </a:rPr>
                <a:t>sobre</a:t>
              </a:r>
            </a:p>
          </p:txBody>
        </p:sp>
      </p:grpSp>
      <p:sp>
        <p:nvSpPr>
          <p:cNvPr id="20484" name="Rectangle 10"/>
          <p:cNvSpPr>
            <a:spLocks/>
          </p:cNvSpPr>
          <p:nvPr/>
        </p:nvSpPr>
        <p:spPr bwMode="auto">
          <a:xfrm>
            <a:off x="2778443" y="6046470"/>
            <a:ext cx="408051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r>
              <a:rPr lang="en-US" altLang="es-CO" sz="2100" dirty="0">
                <a:solidFill>
                  <a:schemeClr val="tx1"/>
                </a:solidFill>
                <a:ea typeface="MS PGothic" pitchFamily="34" charset="-128"/>
              </a:rPr>
              <a:t>Fuente: www.agilemanifesto.org</a:t>
            </a:r>
          </a:p>
        </p:txBody>
      </p:sp>
      <p:grpSp>
        <p:nvGrpSpPr>
          <p:cNvPr id="14347" name="Group 11"/>
          <p:cNvGrpSpPr>
            <a:grpSpLocks/>
          </p:cNvGrpSpPr>
          <p:nvPr/>
        </p:nvGrpSpPr>
        <p:grpSpPr bwMode="auto">
          <a:xfrm>
            <a:off x="1981200" y="2846070"/>
            <a:ext cx="8035290" cy="845820"/>
            <a:chOff x="0" y="0"/>
            <a:chExt cx="5624" cy="592"/>
          </a:xfrm>
        </p:grpSpPr>
        <p:sp>
          <p:nvSpPr>
            <p:cNvPr id="14348" name="Rectangle 12"/>
            <p:cNvSpPr>
              <a:spLocks/>
            </p:cNvSpPr>
            <p:nvPr/>
          </p:nvSpPr>
          <p:spPr bwMode="auto">
            <a:xfrm>
              <a:off x="3304" y="0"/>
              <a:ext cx="2320" cy="592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s-CO" sz="2700">
                  <a:solidFill>
                    <a:srgbClr val="FFFFFF"/>
                  </a:solidFill>
                  <a:ea typeface="MS PGothic" pitchFamily="34" charset="-128"/>
                </a:rPr>
                <a:t>Documentación exhaustiva</a:t>
              </a:r>
            </a:p>
          </p:txBody>
        </p:sp>
        <p:sp>
          <p:nvSpPr>
            <p:cNvPr id="14349" name="Rectangle 13"/>
            <p:cNvSpPr>
              <a:spLocks/>
            </p:cNvSpPr>
            <p:nvPr/>
          </p:nvSpPr>
          <p:spPr bwMode="auto">
            <a:xfrm>
              <a:off x="0" y="0"/>
              <a:ext cx="2320" cy="5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2700" dirty="0">
                  <a:solidFill>
                    <a:srgbClr val="FFFFFF"/>
                  </a:solidFill>
                  <a:latin typeface="Gill Sans" charset="0"/>
                  <a:ea typeface="ＭＳ Ｐゴシック" charset="0"/>
                  <a:sym typeface="Gill Sans" charset="0"/>
                </a:rPr>
                <a:t>Software que </a:t>
              </a:r>
              <a:r>
                <a:rPr lang="en-US" sz="2700" dirty="0" err="1">
                  <a:solidFill>
                    <a:srgbClr val="FFFFFF"/>
                  </a:solidFill>
                  <a:latin typeface="Gill Sans" charset="0"/>
                  <a:ea typeface="ＭＳ Ｐゴシック" charset="0"/>
                  <a:sym typeface="Gill Sans" charset="0"/>
                </a:rPr>
                <a:t>funciona</a:t>
              </a:r>
              <a:endParaRPr lang="en-US" sz="2700" dirty="0">
                <a:solidFill>
                  <a:srgbClr val="FFFFFF"/>
                </a:solidFill>
                <a:latin typeface="Gill Sans" charset="0"/>
                <a:ea typeface="ＭＳ Ｐゴシック" charset="0"/>
                <a:sym typeface="Gill Sans" charset="0"/>
              </a:endParaRPr>
            </a:p>
          </p:txBody>
        </p:sp>
        <p:sp>
          <p:nvSpPr>
            <p:cNvPr id="20492" name="Rectangle 14"/>
            <p:cNvSpPr>
              <a:spLocks/>
            </p:cNvSpPr>
            <p:nvPr/>
          </p:nvSpPr>
          <p:spPr bwMode="auto">
            <a:xfrm>
              <a:off x="2540" y="184"/>
              <a:ext cx="52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s-CO" sz="2200">
                  <a:solidFill>
                    <a:schemeClr val="tx1"/>
                  </a:solidFill>
                  <a:ea typeface="MS PGothic" pitchFamily="34" charset="-128"/>
                </a:rPr>
                <a:t>sobre</a:t>
              </a:r>
            </a:p>
          </p:txBody>
        </p:sp>
      </p:grpSp>
      <p:grpSp>
        <p:nvGrpSpPr>
          <p:cNvPr id="14351" name="Group 15"/>
          <p:cNvGrpSpPr>
            <a:grpSpLocks/>
          </p:cNvGrpSpPr>
          <p:nvPr/>
        </p:nvGrpSpPr>
        <p:grpSpPr bwMode="auto">
          <a:xfrm>
            <a:off x="1981200" y="3931920"/>
            <a:ext cx="8035290" cy="845820"/>
            <a:chOff x="0" y="0"/>
            <a:chExt cx="5624" cy="592"/>
          </a:xfrm>
        </p:grpSpPr>
        <p:sp>
          <p:nvSpPr>
            <p:cNvPr id="14352" name="Rectangle 16"/>
            <p:cNvSpPr>
              <a:spLocks/>
            </p:cNvSpPr>
            <p:nvPr/>
          </p:nvSpPr>
          <p:spPr bwMode="auto">
            <a:xfrm>
              <a:off x="3304" y="0"/>
              <a:ext cx="2320" cy="592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s-CO" sz="2700">
                  <a:solidFill>
                    <a:srgbClr val="FFFFFF"/>
                  </a:solidFill>
                  <a:ea typeface="MS PGothic" pitchFamily="34" charset="-128"/>
                </a:rPr>
                <a:t>Negociación de contratos </a:t>
              </a:r>
            </a:p>
          </p:txBody>
        </p:sp>
        <p:sp>
          <p:nvSpPr>
            <p:cNvPr id="14353" name="Rectangle 17"/>
            <p:cNvSpPr>
              <a:spLocks/>
            </p:cNvSpPr>
            <p:nvPr/>
          </p:nvSpPr>
          <p:spPr bwMode="auto">
            <a:xfrm>
              <a:off x="0" y="0"/>
              <a:ext cx="2320" cy="5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s-CO" sz="2700">
                  <a:solidFill>
                    <a:srgbClr val="FFFFFF"/>
                  </a:solidFill>
                  <a:ea typeface="MS PGothic" pitchFamily="34" charset="-128"/>
                </a:rPr>
                <a:t>Colaboración </a:t>
              </a:r>
              <a:br>
                <a:rPr lang="en-US" altLang="es-CO" sz="2700">
                  <a:solidFill>
                    <a:srgbClr val="FFFFFF"/>
                  </a:solidFill>
                  <a:ea typeface="MS PGothic" pitchFamily="34" charset="-128"/>
                </a:rPr>
              </a:br>
              <a:r>
                <a:rPr lang="en-US" altLang="es-CO" sz="2700">
                  <a:solidFill>
                    <a:srgbClr val="FFFFFF"/>
                  </a:solidFill>
                  <a:ea typeface="MS PGothic" pitchFamily="34" charset="-128"/>
                </a:rPr>
                <a:t>con el cliente</a:t>
              </a:r>
            </a:p>
          </p:txBody>
        </p:sp>
        <p:sp>
          <p:nvSpPr>
            <p:cNvPr id="20489" name="Rectangle 18"/>
            <p:cNvSpPr>
              <a:spLocks/>
            </p:cNvSpPr>
            <p:nvPr/>
          </p:nvSpPr>
          <p:spPr bwMode="auto">
            <a:xfrm>
              <a:off x="2540" y="184"/>
              <a:ext cx="52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s-CO" sz="2200">
                  <a:solidFill>
                    <a:schemeClr val="tx1"/>
                  </a:solidFill>
                  <a:ea typeface="MS PGothic" pitchFamily="34" charset="-128"/>
                </a:rPr>
                <a:t>sobre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2987618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1416</TotalTime>
  <Words>3482</Words>
  <Application>Microsoft Office PowerPoint</Application>
  <PresentationFormat>Panorámica</PresentationFormat>
  <Paragraphs>445</Paragraphs>
  <Slides>72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72</vt:i4>
      </vt:variant>
    </vt:vector>
  </HeadingPairs>
  <TitlesOfParts>
    <vt:vector size="83" baseType="lpstr">
      <vt:lpstr>ＭＳ Ｐゴシック</vt:lpstr>
      <vt:lpstr>ＭＳ Ｐゴシック</vt:lpstr>
      <vt:lpstr>Arial</vt:lpstr>
      <vt:lpstr>Arial Black</vt:lpstr>
      <vt:lpstr>Calibri</vt:lpstr>
      <vt:lpstr>Calibri Light</vt:lpstr>
      <vt:lpstr>Francois One</vt:lpstr>
      <vt:lpstr>Gill Sans</vt:lpstr>
      <vt:lpstr>Rockwell</vt:lpstr>
      <vt:lpstr>Wingdings</vt:lpstr>
      <vt:lpstr>Tema de Office</vt:lpstr>
      <vt:lpstr>Scrum Master  </vt:lpstr>
      <vt:lpstr>Presentación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Manifesto Ágil – una declaración de valores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juego del Ball Point        2da Fase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Scrum Master al servicio del Product Owner</vt:lpstr>
      <vt:lpstr>El Scrum Master al servicio del Equipo de Desarrollo</vt:lpstr>
      <vt:lpstr>El Scrum Master al servicio de la organización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 de Historias de Usuario</vt:lpstr>
      <vt:lpstr>Priorización de las Historias de Usuario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Scrum Master</dc:title>
  <dc:creator>Alex Muñoz Osuna</dc:creator>
  <cp:lastModifiedBy>Datacenter</cp:lastModifiedBy>
  <cp:revision>102</cp:revision>
  <dcterms:created xsi:type="dcterms:W3CDTF">2016-08-01T15:59:59Z</dcterms:created>
  <dcterms:modified xsi:type="dcterms:W3CDTF">2017-03-16T01:55:00Z</dcterms:modified>
</cp:coreProperties>
</file>